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media/image1.svg" ContentType="image/svg+xml"/>
  <Override PartName="/ppt/media/image2.svg" ContentType="image/svg+xml"/>
  <Override PartName="/ppt/media/image3.svg" ContentType="image/svg+xml"/>
  <Override PartName="/ppt/media/image4.svg" ContentType="image/svg+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96" r:id="rId3"/>
    <p:sldId id="298" r:id="rId5"/>
    <p:sldId id="258" r:id="rId6"/>
    <p:sldId id="266" r:id="rId7"/>
    <p:sldId id="259" r:id="rId8"/>
    <p:sldId id="359" r:id="rId9"/>
    <p:sldId id="299" r:id="rId10"/>
    <p:sldId id="260" r:id="rId11"/>
    <p:sldId id="300" r:id="rId12"/>
    <p:sldId id="261" r:id="rId13"/>
    <p:sldId id="263" r:id="rId14"/>
    <p:sldId id="331" r:id="rId15"/>
    <p:sldId id="329" r:id="rId16"/>
    <p:sldId id="301" r:id="rId17"/>
    <p:sldId id="334" r:id="rId18"/>
    <p:sldId id="390" r:id="rId19"/>
    <p:sldId id="333" r:id="rId20"/>
    <p:sldId id="391" r:id="rId21"/>
    <p:sldId id="392" r:id="rId22"/>
    <p:sldId id="393" r:id="rId23"/>
    <p:sldId id="395" r:id="rId24"/>
    <p:sldId id="396" r:id="rId25"/>
    <p:sldId id="394" r:id="rId26"/>
    <p:sldId id="262" r:id="rId27"/>
    <p:sldId id="397" r:id="rId28"/>
    <p:sldId id="267" r:id="rId29"/>
    <p:sldId id="335" r:id="rId30"/>
    <p:sldId id="332" r:id="rId31"/>
    <p:sldId id="398" r:id="rId32"/>
    <p:sldId id="399" r:id="rId33"/>
    <p:sldId id="400" r:id="rId34"/>
    <p:sldId id="302" r:id="rId35"/>
    <p:sldId id="344" r:id="rId36"/>
    <p:sldId id="343" r:id="rId37"/>
    <p:sldId id="303" r:id="rId38"/>
    <p:sldId id="336" r:id="rId39"/>
    <p:sldId id="337" r:id="rId40"/>
    <p:sldId id="338" r:id="rId41"/>
    <p:sldId id="339" r:id="rId42"/>
    <p:sldId id="340" r:id="rId43"/>
    <p:sldId id="341" r:id="rId44"/>
    <p:sldId id="342" r:id="rId45"/>
    <p:sldId id="275" r:id="rId46"/>
    <p:sldId id="276" r:id="rId47"/>
    <p:sldId id="304" r:id="rId48"/>
  </p:sldIdLst>
  <p:sldSz cx="12192000" cy="6858000"/>
  <p:notesSz cx="6858000" cy="9144000"/>
  <p:custDataLst>
    <p:tags r:id="rId5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ADADA"/>
    <a:srgbClr val="A6A6A6"/>
    <a:srgbClr val="365FAA"/>
    <a:srgbClr val="2B4D89"/>
    <a:srgbClr val="317AEB"/>
    <a:srgbClr val="920001"/>
    <a:srgbClr val="BC0000"/>
    <a:srgbClr val="A80000"/>
    <a:srgbClr val="DBDBDB"/>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55" autoAdjust="0"/>
    <p:restoredTop sz="89533" autoAdjust="0"/>
  </p:normalViewPr>
  <p:slideViewPr>
    <p:cSldViewPr snapToGrid="0">
      <p:cViewPr>
        <p:scale>
          <a:sx n="66" d="100"/>
          <a:sy n="66" d="100"/>
        </p:scale>
        <p:origin x="954" y="384"/>
      </p:cViewPr>
      <p:guideLst/>
    </p:cSldViewPr>
  </p:slideViewPr>
  <p:notesTextViewPr>
    <p:cViewPr>
      <p:scale>
        <a:sx n="1" d="1"/>
        <a:sy n="1" d="1"/>
      </p:scale>
      <p:origin x="0" y="0"/>
    </p:cViewPr>
  </p:notesTextViewPr>
  <p:sorterViewPr>
    <p:cViewPr>
      <p:scale>
        <a:sx n="66" d="100"/>
        <a:sy n="66" d="100"/>
      </p:scale>
      <p:origin x="0" y="-123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2" Type="http://schemas.openxmlformats.org/officeDocument/2006/relationships/tags" Target="tags/tag20.xml"/><Relationship Id="rId51" Type="http://schemas.openxmlformats.org/officeDocument/2006/relationships/tableStyles" Target="tableStyles.xml"/><Relationship Id="rId50" Type="http://schemas.openxmlformats.org/officeDocument/2006/relationships/viewProps" Target="viewProps.xml"/><Relationship Id="rId5" Type="http://schemas.openxmlformats.org/officeDocument/2006/relationships/slide" Target="slides/slide2.xml"/><Relationship Id="rId49" Type="http://schemas.openxmlformats.org/officeDocument/2006/relationships/presProps" Target="presProps.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0D7A0B-6BCC-476C-9F57-C7FB437CE7C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8C57266-2DAA-4ECB-93ED-B084D17E5BAB}"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智慧能源部</a:t>
            </a:r>
            <a:r>
              <a:rPr lang="en-US" altLang="zh-CN"/>
              <a:t>---</a:t>
            </a:r>
            <a:r>
              <a:rPr lang="zh-CN" altLang="en-US"/>
              <a:t>运维、</a:t>
            </a:r>
            <a:r>
              <a:rPr lang="zh-CN" altLang="en-US"/>
              <a:t>集成</a:t>
            </a:r>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徐总、姚总、林总、</a:t>
            </a:r>
            <a:endParaRPr lang="en-US" altLang="zh-CN"/>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一级资质</a:t>
            </a:r>
            <a:r>
              <a:rPr lang="zh-CN" altLang="en-US"/>
              <a:t>放前</a:t>
            </a:r>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高新</a:t>
            </a:r>
            <a:r>
              <a:rPr lang="zh-CN" altLang="en-US"/>
              <a:t>技术企业、</a:t>
            </a:r>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8C57266-2DAA-4ECB-93ED-B084D17E5BAB}"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A4984E5A-BF6D-404F-8681-EE179ED39599}"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D72A3383-2BCE-4151-B7C5-860088FF05D4}" type="slidenum">
              <a:rPr lang="zh-CN" altLang="en-US" smtClean="0"/>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image" Target="../media/image1.pn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2">
            <a:lum/>
          </a:blip>
          <a:srcRect/>
          <a:stretch>
            <a:fillRect t="-6000" b="-6000"/>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984E5A-BF6D-404F-8681-EE179ED39599}"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2A3383-2BCE-4151-B7C5-860088FF05D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4="http://schemas.microsoft.com/office/powerpoint/2010/main" Requires="p14">
      <p:transition spd="slow" p14:dur="2000"/>
    </mc:Choice>
    <mc:Fallback>
      <p:transition spd="slow"/>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image" Target="../media/image10.png"/></Relationships>
</file>

<file path=ppt/slides/_rels/slide1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microsoft.com/office/2007/relationships/hdphoto" Target="../media/image26.wdp"/><Relationship Id="rId13" Type="http://schemas.openxmlformats.org/officeDocument/2006/relationships/notesSlide" Target="../notesSlides/notesSlide11.xml"/><Relationship Id="rId12" Type="http://schemas.openxmlformats.org/officeDocument/2006/relationships/slideLayout" Target="../slideLayouts/slideLayout7.xml"/><Relationship Id="rId11" Type="http://schemas.openxmlformats.org/officeDocument/2006/relationships/image" Target="../media/image10.png"/><Relationship Id="rId10" Type="http://schemas.openxmlformats.org/officeDocument/2006/relationships/tags" Target="../tags/tag9.xml"/><Relationship Id="rId1" Type="http://schemas.openxmlformats.org/officeDocument/2006/relationships/image" Target="../media/image25.jpeg"/></Relationships>
</file>

<file path=ppt/slides/_rels/slide12.xml.rels><?xml version="1.0" encoding="UTF-8" standalone="yes"?>
<Relationships xmlns="http://schemas.openxmlformats.org/package/2006/relationships"><Relationship Id="rId4" Type="http://schemas.openxmlformats.org/officeDocument/2006/relationships/notesSlide" Target="../notesSlides/notesSlide12.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6" Type="http://schemas.openxmlformats.org/officeDocument/2006/relationships/notesSlide" Target="../notesSlides/notesSlide13.xml"/><Relationship Id="rId5" Type="http://schemas.openxmlformats.org/officeDocument/2006/relationships/slideLayout" Target="../slideLayouts/slideLayout1.xml"/><Relationship Id="rId4" Type="http://schemas.openxmlformats.org/officeDocument/2006/relationships/image" Target="../media/image27.png"/><Relationship Id="rId3" Type="http://schemas.openxmlformats.org/officeDocument/2006/relationships/tags" Target="../tags/tag11.xml"/><Relationship Id="rId2" Type="http://schemas.openxmlformats.org/officeDocument/2006/relationships/image" Target="../media/image10.png"/><Relationship Id="rId1" Type="http://schemas.openxmlformats.org/officeDocument/2006/relationships/tags" Target="../tags/tag10.xm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7.xml"/><Relationship Id="rId2" Type="http://schemas.openxmlformats.org/officeDocument/2006/relationships/image" Target="../media/image28.jpeg"/><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5" Type="http://schemas.openxmlformats.org/officeDocument/2006/relationships/notesSlide" Target="../notesSlides/notesSlide16.xml"/><Relationship Id="rId4" Type="http://schemas.openxmlformats.org/officeDocument/2006/relationships/slideLayout" Target="../slideLayouts/slideLayout7.xml"/><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image" Target="../media/image31.jpeg"/><Relationship Id="rId1" Type="http://schemas.openxmlformats.org/officeDocument/2006/relationships/image" Target="../media/image10.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2.jpeg"/><Relationship Id="rId1" Type="http://schemas.openxmlformats.org/officeDocument/2006/relationships/image" Target="../media/image10.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7.xml"/><Relationship Id="rId2" Type="http://schemas.openxmlformats.org/officeDocument/2006/relationships/image" Target="../media/image33.jpeg"/><Relationship Id="rId1" Type="http://schemas.openxmlformats.org/officeDocument/2006/relationships/image" Target="../media/image10.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3.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7.xml"/><Relationship Id="rId2" Type="http://schemas.openxmlformats.org/officeDocument/2006/relationships/image" Target="../media/image34.jpeg"/><Relationship Id="rId1" Type="http://schemas.openxmlformats.org/officeDocument/2006/relationships/image" Target="../media/image10.png"/></Relationships>
</file>

<file path=ppt/slides/_rels/slide21.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7.xml"/><Relationship Id="rId2" Type="http://schemas.openxmlformats.org/officeDocument/2006/relationships/image" Target="../media/image35.jpeg"/><Relationship Id="rId1" Type="http://schemas.openxmlformats.org/officeDocument/2006/relationships/image" Target="../media/image10.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7.xml"/><Relationship Id="rId2" Type="http://schemas.openxmlformats.org/officeDocument/2006/relationships/image" Target="../media/image36.png"/><Relationship Id="rId1" Type="http://schemas.openxmlformats.org/officeDocument/2006/relationships/image" Target="../media/image10.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37.jpeg"/><Relationship Id="rId1" Type="http://schemas.openxmlformats.org/officeDocument/2006/relationships/image" Target="../media/image10.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38.jpeg"/><Relationship Id="rId1" Type="http://schemas.openxmlformats.org/officeDocument/2006/relationships/image" Target="../media/image10.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7.xml"/><Relationship Id="rId2" Type="http://schemas.openxmlformats.org/officeDocument/2006/relationships/image" Target="../media/image39.jpeg"/><Relationship Id="rId1" Type="http://schemas.openxmlformats.org/officeDocument/2006/relationships/image" Target="../media/image10.png"/></Relationships>
</file>

<file path=ppt/slides/_rels/slide26.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40.jpeg"/><Relationship Id="rId1" Type="http://schemas.openxmlformats.org/officeDocument/2006/relationships/image" Target="../media/image10.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7.xml"/><Relationship Id="rId3" Type="http://schemas.openxmlformats.org/officeDocument/2006/relationships/slideLayout" Target="../slideLayouts/slideLayout7.xml"/><Relationship Id="rId2" Type="http://schemas.openxmlformats.org/officeDocument/2006/relationships/image" Target="../media/image41.jpeg"/><Relationship Id="rId1" Type="http://schemas.openxmlformats.org/officeDocument/2006/relationships/image" Target="../media/image10.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7.xml"/><Relationship Id="rId2" Type="http://schemas.openxmlformats.org/officeDocument/2006/relationships/image" Target="../media/image42.jpeg"/><Relationship Id="rId1" Type="http://schemas.openxmlformats.org/officeDocument/2006/relationships/image" Target="../media/image10.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7.xml"/><Relationship Id="rId2" Type="http://schemas.openxmlformats.org/officeDocument/2006/relationships/image" Target="../media/image43.jpeg"/><Relationship Id="rId1" Type="http://schemas.openxmlformats.org/officeDocument/2006/relationships/image" Target="../media/image10.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7.xml"/><Relationship Id="rId1" Type="http://schemas.openxmlformats.org/officeDocument/2006/relationships/image" Target="../media/image4.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7.xml"/><Relationship Id="rId2" Type="http://schemas.openxmlformats.org/officeDocument/2006/relationships/image" Target="../media/image44.jpeg"/><Relationship Id="rId1" Type="http://schemas.openxmlformats.org/officeDocument/2006/relationships/image" Target="../media/image10.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7.xml"/><Relationship Id="rId2" Type="http://schemas.openxmlformats.org/officeDocument/2006/relationships/image" Target="../media/image45.jpeg"/><Relationship Id="rId1" Type="http://schemas.openxmlformats.org/officeDocument/2006/relationships/image" Target="../media/image1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4.png"/></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7.xml"/><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image" Target="../media/image10.png"/></Relationships>
</file>

<file path=ppt/slides/_rels/slide34.xml.rels><?xml version="1.0" encoding="UTF-8" standalone="yes"?>
<Relationships xmlns="http://schemas.openxmlformats.org/package/2006/relationships"><Relationship Id="rId9" Type="http://schemas.openxmlformats.org/officeDocument/2006/relationships/notesSlide" Target="../notesSlides/notesSlide34.xml"/><Relationship Id="rId8" Type="http://schemas.openxmlformats.org/officeDocument/2006/relationships/slideLayout" Target="../slideLayouts/slideLayout7.xml"/><Relationship Id="rId7" Type="http://schemas.openxmlformats.org/officeDocument/2006/relationships/image" Target="../media/image3.svg"/><Relationship Id="rId6" Type="http://schemas.openxmlformats.org/officeDocument/2006/relationships/image" Target="../media/image50.png"/><Relationship Id="rId5" Type="http://schemas.openxmlformats.org/officeDocument/2006/relationships/image" Target="../media/image2.svg"/><Relationship Id="rId4" Type="http://schemas.openxmlformats.org/officeDocument/2006/relationships/image" Target="../media/image49.png"/><Relationship Id="rId3" Type="http://schemas.openxmlformats.org/officeDocument/2006/relationships/image" Target="../media/image1.svg"/><Relationship Id="rId2" Type="http://schemas.openxmlformats.org/officeDocument/2006/relationships/image" Target="../media/image48.png"/><Relationship Id="rId1" Type="http://schemas.openxmlformats.org/officeDocument/2006/relationships/image" Target="../media/image10.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4.png"/></Relationships>
</file>

<file path=ppt/slides/_rels/slide36.xml.rels><?xml version="1.0" encoding="UTF-8" standalone="yes"?>
<Relationships xmlns="http://schemas.openxmlformats.org/package/2006/relationships"><Relationship Id="rId5" Type="http://schemas.openxmlformats.org/officeDocument/2006/relationships/notesSlide" Target="../notesSlides/notesSlide36.xml"/><Relationship Id="rId4" Type="http://schemas.openxmlformats.org/officeDocument/2006/relationships/slideLayout" Target="../slideLayouts/slideLayout7.xml"/><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image" Target="../media/image10.png"/></Relationships>
</file>

<file path=ppt/slides/_rels/slide37.xml.rels><?xml version="1.0" encoding="UTF-8" standalone="yes"?>
<Relationships xmlns="http://schemas.openxmlformats.org/package/2006/relationships"><Relationship Id="rId7" Type="http://schemas.openxmlformats.org/officeDocument/2006/relationships/notesSlide" Target="../notesSlides/notesSlide37.xml"/><Relationship Id="rId6"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10.png"/></Relationships>
</file>

<file path=ppt/slides/_rels/slide3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0.png"/><Relationship Id="rId7" Type="http://schemas.openxmlformats.org/officeDocument/2006/relationships/image" Target="../media/image63.png"/><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 Id="rId3" Type="http://schemas.openxmlformats.org/officeDocument/2006/relationships/image" Target="../media/image59.png"/><Relationship Id="rId2" Type="http://schemas.openxmlformats.org/officeDocument/2006/relationships/image" Target="../media/image58.png"/><Relationship Id="rId10" Type="http://schemas.openxmlformats.org/officeDocument/2006/relationships/notesSlide" Target="../notesSlides/notesSlide38.xml"/><Relationship Id="rId1" Type="http://schemas.openxmlformats.org/officeDocument/2006/relationships/image" Target="../media/image57.pn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7.xml"/><Relationship Id="rId4" Type="http://schemas.openxmlformats.org/officeDocument/2006/relationships/image" Target="../media/image66.png"/><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image" Target="../media/image10.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7.xml"/><Relationship Id="rId7" Type="http://schemas.openxmlformats.org/officeDocument/2006/relationships/image" Target="../media/image10.png"/><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1.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7.xml"/><Relationship Id="rId2" Type="http://schemas.openxmlformats.org/officeDocument/2006/relationships/image" Target="../media/image67.jpeg"/><Relationship Id="rId1" Type="http://schemas.openxmlformats.org/officeDocument/2006/relationships/image" Target="../media/image10.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7.xml"/><Relationship Id="rId3" Type="http://schemas.openxmlformats.org/officeDocument/2006/relationships/image" Target="../media/image69.jpeg"/><Relationship Id="rId2" Type="http://schemas.openxmlformats.org/officeDocument/2006/relationships/image" Target="../media/image68.jpeg"/><Relationship Id="rId1" Type="http://schemas.openxmlformats.org/officeDocument/2006/relationships/image" Target="../media/image10.png"/></Relationships>
</file>

<file path=ppt/slides/_rels/slide42.xml.rels><?xml version="1.0" encoding="UTF-8" standalone="yes"?>
<Relationships xmlns="http://schemas.openxmlformats.org/package/2006/relationships"><Relationship Id="rId9" Type="http://schemas.openxmlformats.org/officeDocument/2006/relationships/notesSlide" Target="../notesSlides/notesSlide42.xml"/><Relationship Id="rId8" Type="http://schemas.openxmlformats.org/officeDocument/2006/relationships/slideLayout" Target="../slideLayouts/slideLayout7.xml"/><Relationship Id="rId7" Type="http://schemas.openxmlformats.org/officeDocument/2006/relationships/image" Target="../media/image75.png"/><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image" Target="../media/image10.png"/></Relationships>
</file>

<file path=ppt/slides/_rels/slide43.xml.rels><?xml version="1.0" encoding="UTF-8" standalone="yes"?>
<Relationships xmlns="http://schemas.openxmlformats.org/package/2006/relationships"><Relationship Id="rId9" Type="http://schemas.openxmlformats.org/officeDocument/2006/relationships/tags" Target="../tags/tag19.xml"/><Relationship Id="rId8" Type="http://schemas.openxmlformats.org/officeDocument/2006/relationships/tags" Target="../tags/tag18.xml"/><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1" Type="http://schemas.openxmlformats.org/officeDocument/2006/relationships/notesSlide" Target="../notesSlides/notesSlide43.xml"/><Relationship Id="rId10" Type="http://schemas.openxmlformats.org/officeDocument/2006/relationships/slideLayout" Target="../slideLayouts/slideLayout7.xml"/><Relationship Id="rId1" Type="http://schemas.openxmlformats.org/officeDocument/2006/relationships/image" Target="../media/image10.png"/></Relationships>
</file>

<file path=ppt/slides/_rels/slide44.xml.rels><?xml version="1.0" encoding="UTF-8" standalone="yes"?>
<Relationships xmlns="http://schemas.openxmlformats.org/package/2006/relationships"><Relationship Id="rId7" Type="http://schemas.openxmlformats.org/officeDocument/2006/relationships/notesSlide" Target="../notesSlides/notesSlide44.xml"/><Relationship Id="rId6" Type="http://schemas.openxmlformats.org/officeDocument/2006/relationships/slideLayout" Target="../slideLayouts/slideLayout7.xml"/><Relationship Id="rId5" Type="http://schemas.openxmlformats.org/officeDocument/2006/relationships/image" Target="../media/image5.svg"/><Relationship Id="rId4" Type="http://schemas.openxmlformats.org/officeDocument/2006/relationships/image" Target="../media/image77.png"/><Relationship Id="rId3" Type="http://schemas.openxmlformats.org/officeDocument/2006/relationships/image" Target="../media/image4.svg"/><Relationship Id="rId2" Type="http://schemas.openxmlformats.org/officeDocument/2006/relationships/image" Target="../media/image76.png"/><Relationship Id="rId1" Type="http://schemas.openxmlformats.org/officeDocument/2006/relationships/image" Target="../media/image10.png"/></Relationships>
</file>

<file path=ppt/slides/_rels/slide45.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7.xml"/><Relationship Id="rId1" Type="http://schemas.openxmlformats.org/officeDocument/2006/relationships/image" Target="../media/image2.png"/></Relationships>
</file>

<file path=ppt/slides/_rels/slide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17.jpeg"/><Relationship Id="rId7" Type="http://schemas.openxmlformats.org/officeDocument/2006/relationships/image" Target="../media/image16.jpeg"/><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0" Type="http://schemas.openxmlformats.org/officeDocument/2006/relationships/notesSlide" Target="../notesSlides/notesSlide5.xml"/><Relationship Id="rId1" Type="http://schemas.openxmlformats.org/officeDocument/2006/relationships/image" Target="../media/image10.png"/></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image" Target="../media/image23.jpeg"/><Relationship Id="rId7" Type="http://schemas.openxmlformats.org/officeDocument/2006/relationships/image" Target="../media/image22.jpeg"/><Relationship Id="rId6" Type="http://schemas.openxmlformats.org/officeDocument/2006/relationships/image" Target="../media/image21.jpeg"/><Relationship Id="rId5" Type="http://schemas.openxmlformats.org/officeDocument/2006/relationships/tags" Target="../tags/tag1.xml"/><Relationship Id="rId4" Type="http://schemas.openxmlformats.org/officeDocument/2006/relationships/image" Target="../media/image20.jpeg"/><Relationship Id="rId3" Type="http://schemas.openxmlformats.org/officeDocument/2006/relationships/image" Target="../media/image19.png"/><Relationship Id="rId2" Type="http://schemas.openxmlformats.org/officeDocument/2006/relationships/image" Target="../media/image18.png"/><Relationship Id="rId10" Type="http://schemas.openxmlformats.org/officeDocument/2006/relationships/notesSlide" Target="../notesSlides/notesSlide6.xml"/><Relationship Id="rId1" Type="http://schemas.openxmlformats.org/officeDocument/2006/relationships/image" Target="../media/image10.png"/></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4" Type="http://schemas.openxmlformats.org/officeDocument/2006/relationships/notesSlide" Target="../notesSlides/notesSlide8.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24.png"/></Relationships>
</file>

<file path=ppt/slides/_rels/slide9.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7.xml"/><Relationship Id="rId2" Type="http://schemas.openxmlformats.org/officeDocument/2006/relationships/image" Target="../media/image10.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图片 1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 y="3629"/>
            <a:ext cx="11103429" cy="6894621"/>
          </a:xfrm>
          <a:prstGeom prst="rect">
            <a:avLst/>
          </a:prstGeom>
        </p:spPr>
      </p:pic>
      <p:sp>
        <p:nvSpPr>
          <p:cNvPr id="134" name="TextBox 692"/>
          <p:cNvSpPr txBox="1"/>
          <p:nvPr/>
        </p:nvSpPr>
        <p:spPr>
          <a:xfrm>
            <a:off x="5068289" y="1408043"/>
            <a:ext cx="7040880" cy="1014730"/>
          </a:xfrm>
          <a:prstGeom prst="rect">
            <a:avLst/>
          </a:prstGeom>
          <a:noFill/>
        </p:spPr>
        <p:txBody>
          <a:bodyPr wrap="none" rtlCol="0">
            <a:spAutoFit/>
          </a:bodyPr>
          <a:lstStyle/>
          <a:p>
            <a:pPr algn="ctr"/>
            <a:r>
              <a:rPr lang="zh-CN" altLang="en-US" sz="6000" b="1" dirty="0">
                <a:solidFill>
                  <a:srgbClr val="365FAA"/>
                </a:solidFill>
                <a:latin typeface="微软雅黑" panose="020B0503020204020204" pitchFamily="34" charset="-122"/>
                <a:ea typeface="微软雅黑" panose="020B0503020204020204" pitchFamily="34" charset="-122"/>
              </a:rPr>
              <a:t>安徽恒信通公司简介</a:t>
            </a:r>
            <a:endParaRPr lang="zh-CN" altLang="en-US" sz="6000" b="1" dirty="0">
              <a:solidFill>
                <a:srgbClr val="365FAA"/>
              </a:solidFill>
              <a:latin typeface="微软雅黑" panose="020B0503020204020204" pitchFamily="34" charset="-122"/>
              <a:ea typeface="微软雅黑" panose="020B0503020204020204" pitchFamily="34" charset="-122"/>
            </a:endParaRPr>
          </a:p>
        </p:txBody>
      </p:sp>
      <p:sp>
        <p:nvSpPr>
          <p:cNvPr id="138" name="矩形 137"/>
          <p:cNvSpPr/>
          <p:nvPr/>
        </p:nvSpPr>
        <p:spPr>
          <a:xfrm>
            <a:off x="5954833" y="3064537"/>
            <a:ext cx="4335145" cy="398780"/>
          </a:xfrm>
          <a:prstGeom prst="rect">
            <a:avLst/>
          </a:prstGeom>
        </p:spPr>
        <p:txBody>
          <a:bodyPr wrap="none">
            <a:spAutoFit/>
          </a:bodyPr>
          <a:lstStyle/>
          <a:p>
            <a:r>
              <a:rPr lang="zh-CN" altLang="en-US" sz="2000" b="1" dirty="0">
                <a:solidFill>
                  <a:schemeClr val="tx1">
                    <a:lumMod val="65000"/>
                    <a:lumOff val="35000"/>
                  </a:schemeClr>
                </a:solidFill>
                <a:latin typeface="微软雅黑" panose="020B0503020204020204" pitchFamily="34" charset="-122"/>
                <a:ea typeface="微软雅黑" panose="020B0503020204020204" pitchFamily="34" charset="-122"/>
              </a:rPr>
              <a:t>科技时代，创新让我们撑起一片蓝天</a:t>
            </a:r>
            <a:r>
              <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rPr>
              <a:t>!</a:t>
            </a:r>
            <a:endParaRPr lang="en-US" altLang="zh-CN" sz="20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40" name="矩形 139"/>
          <p:cNvSpPr/>
          <p:nvPr/>
        </p:nvSpPr>
        <p:spPr>
          <a:xfrm>
            <a:off x="5954833" y="4489219"/>
            <a:ext cx="4526280" cy="368300"/>
          </a:xfrm>
          <a:prstGeom prst="rect">
            <a:avLst/>
          </a:prstGeom>
        </p:spPr>
        <p:txBody>
          <a:bodyPr wrap="none">
            <a:spAutoFit/>
          </a:bodyPr>
          <a:lstStyle/>
          <a:p>
            <a:r>
              <a:rPr lang="zh-CN" altLang="en-US" b="1" dirty="0">
                <a:solidFill>
                  <a:schemeClr val="tx1">
                    <a:lumMod val="65000"/>
                    <a:lumOff val="35000"/>
                  </a:schemeClr>
                </a:solidFill>
                <a:latin typeface="微软雅黑" panose="020B0503020204020204" pitchFamily="34" charset="-122"/>
                <a:ea typeface="微软雅黑" panose="020B0503020204020204" pitchFamily="34" charset="-122"/>
              </a:rPr>
              <a:t>演讲人</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：安徽恒信通智能科技股份</a:t>
            </a:r>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rPr>
              <a:t>有限公司</a:t>
            </a:r>
            <a:endParaRPr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25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2000" fill="hold"/>
                                        <p:tgtEl>
                                          <p:spTgt spid="142"/>
                                        </p:tgtEl>
                                        <p:attrNameLst>
                                          <p:attrName>ppt_x</p:attrName>
                                        </p:attrNameLst>
                                      </p:cBhvr>
                                      <p:tavLst>
                                        <p:tav tm="0">
                                          <p:val>
                                            <p:strVal val="0-#ppt_w/2"/>
                                          </p:val>
                                        </p:tav>
                                        <p:tav tm="100000">
                                          <p:val>
                                            <p:strVal val="#ppt_x"/>
                                          </p:val>
                                        </p:tav>
                                      </p:tavLst>
                                    </p:anim>
                                    <p:anim calcmode="lin" valueType="num">
                                      <p:cBhvr additive="base">
                                        <p:cTn id="8" dur="2000" fill="hold"/>
                                        <p:tgtEl>
                                          <p:spTgt spid="142"/>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4"/>
                                        </p:tgtEl>
                                        <p:attrNameLst>
                                          <p:attrName>style.visibility</p:attrName>
                                        </p:attrNameLst>
                                      </p:cBhvr>
                                      <p:to>
                                        <p:strVal val="visible"/>
                                      </p:to>
                                    </p:set>
                                    <p:anim calcmode="lin" valueType="num">
                                      <p:cBhvr>
                                        <p:cTn id="12" dur="500" fill="hold"/>
                                        <p:tgtEl>
                                          <p:spTgt spid="13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4"/>
                                        </p:tgtEl>
                                        <p:attrNameLst>
                                          <p:attrName>ppt_y</p:attrName>
                                        </p:attrNameLst>
                                      </p:cBhvr>
                                      <p:tavLst>
                                        <p:tav tm="0">
                                          <p:val>
                                            <p:strVal val="#ppt_y"/>
                                          </p:val>
                                        </p:tav>
                                        <p:tav tm="100000">
                                          <p:val>
                                            <p:strVal val="#ppt_y"/>
                                          </p:val>
                                        </p:tav>
                                      </p:tavLst>
                                    </p:anim>
                                    <p:anim calcmode="lin" valueType="num">
                                      <p:cBhvr>
                                        <p:cTn id="14" dur="500" fill="hold"/>
                                        <p:tgtEl>
                                          <p:spTgt spid="13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4"/>
                                        </p:tgtEl>
                                      </p:cBhvr>
                                    </p:animEffect>
                                  </p:childTnLst>
                                </p:cTn>
                              </p:par>
                            </p:childTnLst>
                          </p:cTn>
                        </p:par>
                        <p:par>
                          <p:cTn id="17" fill="hold">
                            <p:stCondLst>
                              <p:cond delay="2900"/>
                            </p:stCondLst>
                            <p:childTnLst>
                              <p:par>
                                <p:cTn id="18" presetID="14" presetClass="entr" presetSubtype="10" fill="hold" grpId="0" nodeType="afterEffect">
                                  <p:stCondLst>
                                    <p:cond delay="0"/>
                                  </p:stCondLst>
                                  <p:childTnLst>
                                    <p:set>
                                      <p:cBhvr>
                                        <p:cTn id="19" dur="1" fill="hold">
                                          <p:stCondLst>
                                            <p:cond delay="0"/>
                                          </p:stCondLst>
                                        </p:cTn>
                                        <p:tgtEl>
                                          <p:spTgt spid="138"/>
                                        </p:tgtEl>
                                        <p:attrNameLst>
                                          <p:attrName>style.visibility</p:attrName>
                                        </p:attrNameLst>
                                      </p:cBhvr>
                                      <p:to>
                                        <p:strVal val="visible"/>
                                      </p:to>
                                    </p:set>
                                    <p:animEffect transition="in" filter="randombar(horizontal)">
                                      <p:cBhvr>
                                        <p:cTn id="20" dur="500"/>
                                        <p:tgtEl>
                                          <p:spTgt spid="138"/>
                                        </p:tgtEl>
                                      </p:cBhvr>
                                    </p:animEffect>
                                  </p:childTnLst>
                                </p:cTn>
                              </p:par>
                            </p:childTnLst>
                          </p:cTn>
                        </p:par>
                        <p:par>
                          <p:cTn id="21" fill="hold">
                            <p:stCondLst>
                              <p:cond delay="3400"/>
                            </p:stCondLst>
                            <p:childTnLst>
                              <p:par>
                                <p:cTn id="22" presetID="42" presetClass="entr" presetSubtype="0" fill="hold" grpId="0" nodeType="afterEffect">
                                  <p:stCondLst>
                                    <p:cond delay="0"/>
                                  </p:stCondLst>
                                  <p:childTnLst>
                                    <p:set>
                                      <p:cBhvr>
                                        <p:cTn id="23" dur="1" fill="hold">
                                          <p:stCondLst>
                                            <p:cond delay="0"/>
                                          </p:stCondLst>
                                        </p:cTn>
                                        <p:tgtEl>
                                          <p:spTgt spid="140"/>
                                        </p:tgtEl>
                                        <p:attrNameLst>
                                          <p:attrName>style.visibility</p:attrName>
                                        </p:attrNameLst>
                                      </p:cBhvr>
                                      <p:to>
                                        <p:strVal val="visible"/>
                                      </p:to>
                                    </p:set>
                                    <p:animEffect transition="in" filter="fade">
                                      <p:cBhvr>
                                        <p:cTn id="24" dur="1000"/>
                                        <p:tgtEl>
                                          <p:spTgt spid="140"/>
                                        </p:tgtEl>
                                      </p:cBhvr>
                                    </p:animEffect>
                                    <p:anim calcmode="lin" valueType="num">
                                      <p:cBhvr>
                                        <p:cTn id="25" dur="1000" fill="hold"/>
                                        <p:tgtEl>
                                          <p:spTgt spid="140"/>
                                        </p:tgtEl>
                                        <p:attrNameLst>
                                          <p:attrName>ppt_x</p:attrName>
                                        </p:attrNameLst>
                                      </p:cBhvr>
                                      <p:tavLst>
                                        <p:tav tm="0">
                                          <p:val>
                                            <p:strVal val="#ppt_x"/>
                                          </p:val>
                                        </p:tav>
                                        <p:tav tm="100000">
                                          <p:val>
                                            <p:strVal val="#ppt_x"/>
                                          </p:val>
                                        </p:tav>
                                      </p:tavLst>
                                    </p:anim>
                                    <p:anim calcmode="lin" valueType="num">
                                      <p:cBhvr>
                                        <p:cTn id="26" dur="1000" fill="hold"/>
                                        <p:tgtEl>
                                          <p:spTgt spid="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38" grpId="0"/>
      <p:bldP spid="140"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企业文化</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TextBox 29"/>
          <p:cNvSpPr txBox="1"/>
          <p:nvPr/>
        </p:nvSpPr>
        <p:spPr>
          <a:xfrm>
            <a:off x="2178443" y="6154541"/>
            <a:ext cx="2558415" cy="368300"/>
          </a:xfrm>
          <a:prstGeom prst="rect">
            <a:avLst/>
          </a:prstGeom>
          <a:noFill/>
        </p:spPr>
        <p:txBody>
          <a:bodyPr wrap="none">
            <a:spAutoFit/>
          </a:bodyPr>
          <a:lstStyle/>
          <a:p>
            <a:pPr marL="342900" indent="-342900" algn="l" fontAlgn="base">
              <a:spcBef>
                <a:spcPct val="0"/>
              </a:spcBef>
              <a:spcAft>
                <a:spcPct val="0"/>
              </a:spcAft>
              <a:buFont typeface="Arial" panose="020B0604020202020204" pitchFamily="34" charset="0"/>
              <a:buChar char="•"/>
              <a:defRPr/>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诚信 责任 创新 奉献</a:t>
            </a:r>
            <a:endParaRPr lang="en-US" altLang="zh-CN"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354678" y="2936552"/>
            <a:ext cx="2477815" cy="3416341"/>
            <a:chOff x="681032" y="1902140"/>
            <a:chExt cx="1944688" cy="2681281"/>
          </a:xfrm>
        </p:grpSpPr>
        <p:sp>
          <p:nvSpPr>
            <p:cNvPr id="10" name="椭圆​​ 2"/>
            <p:cNvSpPr/>
            <p:nvPr/>
          </p:nvSpPr>
          <p:spPr>
            <a:xfrm>
              <a:off x="681032" y="1902140"/>
              <a:ext cx="1944688" cy="2447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365FAA"/>
            </a:solidFill>
            <a:ln>
              <a:noFill/>
            </a:ln>
          </p:spPr>
          <p:txBody>
            <a:bodyPr wrap="none" anchor="ctr"/>
            <a:lstStyle/>
            <a:p>
              <a:pPr fontAlgn="base">
                <a:spcBef>
                  <a:spcPct val="0"/>
                </a:spcBef>
                <a:spcAft>
                  <a:spcPct val="0"/>
                </a:spcAft>
              </a:pPr>
              <a:endParaRPr lang="zh-CN" altLang="en-US" kern="0" dirty="0">
                <a:solidFill>
                  <a:srgbClr val="000000"/>
                </a:solidFill>
                <a:latin typeface="Arial" panose="020B0604020202020204" pitchFamily="34" charset="0"/>
                <a:ea typeface="华文细黑" panose="02010600040101010101" pitchFamily="2" charset="-122"/>
              </a:endParaRPr>
            </a:p>
          </p:txBody>
        </p:sp>
        <p:sp>
          <p:nvSpPr>
            <p:cNvPr id="11" name="椭圆​​ 6"/>
            <p:cNvSpPr/>
            <p:nvPr/>
          </p:nvSpPr>
          <p:spPr>
            <a:xfrm>
              <a:off x="897230" y="4432300"/>
              <a:ext cx="1512168" cy="151121"/>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12" name="矩形​​ 16"/>
            <p:cNvSpPr>
              <a:spLocks noChangeArrowheads="1"/>
            </p:cNvSpPr>
            <p:nvPr/>
          </p:nvSpPr>
          <p:spPr bwMode="auto">
            <a:xfrm>
              <a:off x="945493" y="2464299"/>
              <a:ext cx="141577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rPr>
                <a:t>企业核心</a:t>
              </a:r>
              <a:endParaRPr kumimoji="0" lang="en-US" altLang="zh-CN"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rPr>
                <a:t>价值观</a:t>
              </a:r>
              <a:endPar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endParaRPr>
            </a:p>
          </p:txBody>
        </p:sp>
      </p:grpSp>
      <p:grpSp>
        <p:nvGrpSpPr>
          <p:cNvPr id="13" name="组合 12"/>
          <p:cNvGrpSpPr/>
          <p:nvPr/>
        </p:nvGrpSpPr>
        <p:grpSpPr>
          <a:xfrm>
            <a:off x="3004820" y="2390775"/>
            <a:ext cx="2087245" cy="2823210"/>
            <a:chOff x="3146420" y="1529078"/>
            <a:chExt cx="1439862" cy="1946260"/>
          </a:xfrm>
        </p:grpSpPr>
        <p:sp>
          <p:nvSpPr>
            <p:cNvPr id="14" name="椭圆​​ 2"/>
            <p:cNvSpPr/>
            <p:nvPr/>
          </p:nvSpPr>
          <p:spPr>
            <a:xfrm>
              <a:off x="3146420" y="1529078"/>
              <a:ext cx="1439862" cy="1812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DFDFE0"/>
            </a:solidFill>
            <a:ln>
              <a:noFill/>
            </a:ln>
          </p:spPr>
          <p:txBody>
            <a:bodyPr wrap="none" anchor="ctr"/>
            <a:lstStyle/>
            <a:p>
              <a:pPr fontAlgn="base">
                <a:spcBef>
                  <a:spcPct val="0"/>
                </a:spcBef>
                <a:spcAft>
                  <a:spcPct val="0"/>
                </a:spcAft>
              </a:pPr>
              <a:endParaRPr lang="zh-CN" altLang="en-US" kern="0">
                <a:solidFill>
                  <a:srgbClr val="000000"/>
                </a:solidFill>
                <a:latin typeface="Arial" panose="020B0604020202020204" pitchFamily="34" charset="0"/>
                <a:ea typeface="华文细黑" panose="02010600040101010101" pitchFamily="2" charset="-122"/>
              </a:endParaRPr>
            </a:p>
          </p:txBody>
        </p:sp>
        <p:sp>
          <p:nvSpPr>
            <p:cNvPr id="15" name="椭圆​​ 9"/>
            <p:cNvSpPr/>
            <p:nvPr/>
          </p:nvSpPr>
          <p:spPr>
            <a:xfrm>
              <a:off x="3273494" y="3380494"/>
              <a:ext cx="1116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16" name="矩形​​ 17"/>
            <p:cNvSpPr>
              <a:spLocks noChangeArrowheads="1"/>
            </p:cNvSpPr>
            <p:nvPr/>
          </p:nvSpPr>
          <p:spPr bwMode="auto">
            <a:xfrm>
              <a:off x="3391292" y="2013249"/>
              <a:ext cx="950118" cy="274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fontAlgn="base">
                <a:spcBef>
                  <a:spcPct val="0"/>
                </a:spcBef>
                <a:spcAft>
                  <a:spcPct val="0"/>
                </a:spcAft>
              </a:pPr>
              <a:r>
                <a:rPr lang="zh-CN" altLang="en-US" sz="2000" b="1" kern="0" dirty="0">
                  <a:solidFill>
                    <a:srgbClr val="365FAA"/>
                  </a:solidFill>
                  <a:latin typeface="微软雅黑" panose="020B0503020204020204" pitchFamily="34" charset="-122"/>
                  <a:ea typeface="微软雅黑" panose="020B0503020204020204" pitchFamily="34" charset="-122"/>
                  <a:cs typeface="Arial Unicode MS" pitchFamily="34" charset="-122"/>
                </a:rPr>
                <a:t>企业</a:t>
              </a:r>
              <a:r>
                <a:rPr lang="zh-CN" altLang="en-US" sz="2000" b="1" kern="0" dirty="0">
                  <a:solidFill>
                    <a:srgbClr val="365FAA"/>
                  </a:solidFill>
                  <a:latin typeface="微软雅黑" panose="020B0503020204020204" pitchFamily="34" charset="-122"/>
                  <a:ea typeface="微软雅黑" panose="020B0503020204020204" pitchFamily="34" charset="-122"/>
                  <a:cs typeface="Arial Unicode MS" pitchFamily="34" charset="-122"/>
                </a:rPr>
                <a:t>使命</a:t>
              </a:r>
              <a:endParaRPr lang="zh-CN" altLang="en-US" sz="2000" b="1" kern="0" dirty="0">
                <a:solidFill>
                  <a:srgbClr val="365FAA"/>
                </a:solidFill>
                <a:latin typeface="微软雅黑" panose="020B0503020204020204" pitchFamily="34" charset="-122"/>
                <a:ea typeface="微软雅黑" panose="020B0503020204020204" pitchFamily="34" charset="-122"/>
                <a:cs typeface="Arial Unicode MS" pitchFamily="34" charset="-122"/>
              </a:endParaRPr>
            </a:p>
          </p:txBody>
        </p:sp>
      </p:grpSp>
      <p:grpSp>
        <p:nvGrpSpPr>
          <p:cNvPr id="4" name="组合 3"/>
          <p:cNvGrpSpPr/>
          <p:nvPr/>
        </p:nvGrpSpPr>
        <p:grpSpPr>
          <a:xfrm>
            <a:off x="7218045" y="1653541"/>
            <a:ext cx="1459865" cy="1838373"/>
            <a:chOff x="3132641" y="1717568"/>
            <a:chExt cx="1439862" cy="1812925"/>
          </a:xfrm>
        </p:grpSpPr>
        <p:sp>
          <p:nvSpPr>
            <p:cNvPr id="22" name="椭圆​​ 2"/>
            <p:cNvSpPr/>
            <p:nvPr/>
          </p:nvSpPr>
          <p:spPr>
            <a:xfrm>
              <a:off x="3132641" y="1717568"/>
              <a:ext cx="1439862" cy="1812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DFDFE0"/>
            </a:solidFill>
            <a:ln>
              <a:noFill/>
            </a:ln>
          </p:spPr>
          <p:txBody>
            <a:bodyPr wrap="none" anchor="ctr"/>
            <a:p>
              <a:pPr fontAlgn="base">
                <a:spcBef>
                  <a:spcPct val="0"/>
                </a:spcBef>
                <a:spcAft>
                  <a:spcPct val="0"/>
                </a:spcAft>
              </a:pPr>
              <a:endParaRPr lang="zh-CN" altLang="en-US" kern="0">
                <a:solidFill>
                  <a:srgbClr val="000000"/>
                </a:solidFill>
                <a:latin typeface="Arial" panose="020B0604020202020204" pitchFamily="34" charset="0"/>
                <a:ea typeface="华文细黑" panose="02010600040101010101" pitchFamily="2" charset="-122"/>
              </a:endParaRPr>
            </a:p>
          </p:txBody>
        </p:sp>
        <p:sp>
          <p:nvSpPr>
            <p:cNvPr id="23" name="椭圆​​ 9"/>
            <p:cNvSpPr/>
            <p:nvPr/>
          </p:nvSpPr>
          <p:spPr>
            <a:xfrm>
              <a:off x="3273494" y="3380494"/>
              <a:ext cx="1116000" cy="94844"/>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24" name="矩形​​ 17"/>
            <p:cNvSpPr>
              <a:spLocks noChangeArrowheads="1"/>
            </p:cNvSpPr>
            <p:nvPr/>
          </p:nvSpPr>
          <p:spPr bwMode="auto">
            <a:xfrm>
              <a:off x="3391292" y="2013249"/>
              <a:ext cx="950118" cy="6969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algn="ctr" fontAlgn="base">
                <a:spcBef>
                  <a:spcPct val="0"/>
                </a:spcBef>
                <a:spcAft>
                  <a:spcPct val="0"/>
                </a:spcAft>
              </a:pPr>
              <a:r>
                <a:rPr lang="zh-CN" altLang="en-US" sz="2000" b="1" kern="0" dirty="0">
                  <a:solidFill>
                    <a:srgbClr val="365FAA"/>
                  </a:solidFill>
                  <a:latin typeface="微软雅黑" panose="020B0503020204020204" pitchFamily="34" charset="-122"/>
                  <a:ea typeface="微软雅黑" panose="020B0503020204020204" pitchFamily="34" charset="-122"/>
                  <a:cs typeface="Arial Unicode MS" pitchFamily="34" charset="-122"/>
                </a:rPr>
                <a:t>企业</a:t>
              </a:r>
              <a:r>
                <a:rPr lang="zh-CN" altLang="en-US" sz="2000" b="1" kern="0" dirty="0">
                  <a:solidFill>
                    <a:srgbClr val="365FAA"/>
                  </a:solidFill>
                  <a:latin typeface="微软雅黑" panose="020B0503020204020204" pitchFamily="34" charset="-122"/>
                  <a:ea typeface="微软雅黑" panose="020B0503020204020204" pitchFamily="34" charset="-122"/>
                  <a:cs typeface="Arial Unicode MS" pitchFamily="34" charset="-122"/>
                </a:rPr>
                <a:t>作风</a:t>
              </a:r>
              <a:endParaRPr lang="zh-CN" altLang="en-US" sz="2000" b="1" kern="0" dirty="0">
                <a:solidFill>
                  <a:srgbClr val="365FAA"/>
                </a:solidFill>
                <a:latin typeface="微软雅黑" panose="020B0503020204020204" pitchFamily="34" charset="-122"/>
                <a:ea typeface="微软雅黑" panose="020B0503020204020204" pitchFamily="34" charset="-122"/>
                <a:cs typeface="Arial Unicode MS" pitchFamily="34" charset="-122"/>
              </a:endParaRPr>
            </a:p>
          </p:txBody>
        </p:sp>
      </p:grpSp>
      <p:grpSp>
        <p:nvGrpSpPr>
          <p:cNvPr id="25" name="组合 24"/>
          <p:cNvGrpSpPr/>
          <p:nvPr/>
        </p:nvGrpSpPr>
        <p:grpSpPr>
          <a:xfrm>
            <a:off x="5264150" y="1959610"/>
            <a:ext cx="1795780" cy="2476500"/>
            <a:chOff x="681032" y="1902140"/>
            <a:chExt cx="1944688" cy="2681281"/>
          </a:xfrm>
        </p:grpSpPr>
        <p:sp>
          <p:nvSpPr>
            <p:cNvPr id="26" name="椭圆​​ 2"/>
            <p:cNvSpPr/>
            <p:nvPr/>
          </p:nvSpPr>
          <p:spPr>
            <a:xfrm>
              <a:off x="681032" y="1902140"/>
              <a:ext cx="1944688" cy="2447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365FAA"/>
            </a:solidFill>
            <a:ln>
              <a:noFill/>
            </a:ln>
          </p:spPr>
          <p:txBody>
            <a:bodyPr wrap="none" anchor="ctr"/>
            <a:p>
              <a:pPr fontAlgn="base">
                <a:spcBef>
                  <a:spcPct val="0"/>
                </a:spcBef>
                <a:spcAft>
                  <a:spcPct val="0"/>
                </a:spcAft>
              </a:pPr>
              <a:endParaRPr lang="zh-CN" altLang="en-US" kern="0" dirty="0">
                <a:solidFill>
                  <a:srgbClr val="000000"/>
                </a:solidFill>
                <a:latin typeface="Arial" panose="020B0604020202020204" pitchFamily="34" charset="0"/>
                <a:ea typeface="华文细黑" panose="02010600040101010101" pitchFamily="2" charset="-122"/>
              </a:endParaRPr>
            </a:p>
          </p:txBody>
        </p:sp>
        <p:sp>
          <p:nvSpPr>
            <p:cNvPr id="27" name="椭圆​​ 6"/>
            <p:cNvSpPr/>
            <p:nvPr/>
          </p:nvSpPr>
          <p:spPr>
            <a:xfrm>
              <a:off x="897230" y="4432300"/>
              <a:ext cx="1512168" cy="151121"/>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28" name="矩形​​ 16"/>
            <p:cNvSpPr>
              <a:spLocks noChangeArrowheads="1"/>
            </p:cNvSpPr>
            <p:nvPr/>
          </p:nvSpPr>
          <p:spPr bwMode="auto">
            <a:xfrm>
              <a:off x="945493" y="2464299"/>
              <a:ext cx="1415772" cy="898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rPr>
                <a:t>企业</a:t>
              </a: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rPr>
                <a:t>道德</a:t>
              </a:r>
              <a:endPar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endParaRPr>
            </a:p>
          </p:txBody>
        </p:sp>
      </p:grpSp>
      <p:grpSp>
        <p:nvGrpSpPr>
          <p:cNvPr id="29" name="组合 28"/>
          <p:cNvGrpSpPr/>
          <p:nvPr/>
        </p:nvGrpSpPr>
        <p:grpSpPr>
          <a:xfrm>
            <a:off x="8863965" y="1246505"/>
            <a:ext cx="1126490" cy="1553587"/>
            <a:chOff x="681032" y="1902140"/>
            <a:chExt cx="1944688" cy="2681281"/>
          </a:xfrm>
        </p:grpSpPr>
        <p:sp>
          <p:nvSpPr>
            <p:cNvPr id="30" name="椭圆​​ 2"/>
            <p:cNvSpPr/>
            <p:nvPr/>
          </p:nvSpPr>
          <p:spPr>
            <a:xfrm>
              <a:off x="681032" y="1902140"/>
              <a:ext cx="1944688" cy="2447925"/>
            </a:xfrm>
            <a:custGeom>
              <a:avLst/>
              <a:gdLst/>
              <a:ahLst/>
              <a:cxnLst/>
              <a:rect l="l" t="t" r="r" b="b"/>
              <a:pathLst>
                <a:path w="1944132" h="2448272">
                  <a:moveTo>
                    <a:pt x="972066" y="0"/>
                  </a:moveTo>
                  <a:cubicBezTo>
                    <a:pt x="1508923" y="0"/>
                    <a:pt x="1944132" y="435209"/>
                    <a:pt x="1944132" y="972066"/>
                  </a:cubicBezTo>
                  <a:cubicBezTo>
                    <a:pt x="1944132" y="1465344"/>
                    <a:pt x="1576711" y="1872807"/>
                    <a:pt x="1100480" y="1934684"/>
                  </a:cubicBezTo>
                  <a:lnTo>
                    <a:pt x="972066" y="2448272"/>
                  </a:lnTo>
                  <a:lnTo>
                    <a:pt x="843652" y="1934684"/>
                  </a:lnTo>
                  <a:cubicBezTo>
                    <a:pt x="367421" y="1872807"/>
                    <a:pt x="0" y="1465344"/>
                    <a:pt x="0" y="972066"/>
                  </a:cubicBezTo>
                  <a:cubicBezTo>
                    <a:pt x="0" y="435209"/>
                    <a:pt x="435209" y="0"/>
                    <a:pt x="972066" y="0"/>
                  </a:cubicBezTo>
                  <a:close/>
                </a:path>
              </a:pathLst>
            </a:custGeom>
            <a:solidFill>
              <a:srgbClr val="365FAA"/>
            </a:solidFill>
            <a:ln>
              <a:noFill/>
            </a:ln>
          </p:spPr>
          <p:txBody>
            <a:bodyPr wrap="none" anchor="ctr"/>
            <a:p>
              <a:pPr fontAlgn="base">
                <a:spcBef>
                  <a:spcPct val="0"/>
                </a:spcBef>
                <a:spcAft>
                  <a:spcPct val="0"/>
                </a:spcAft>
              </a:pPr>
              <a:endParaRPr lang="zh-CN" altLang="en-US" kern="0" dirty="0">
                <a:solidFill>
                  <a:srgbClr val="000000"/>
                </a:solidFill>
                <a:latin typeface="Arial" panose="020B0604020202020204" pitchFamily="34" charset="0"/>
                <a:ea typeface="华文细黑" panose="02010600040101010101" pitchFamily="2" charset="-122"/>
              </a:endParaRPr>
            </a:p>
          </p:txBody>
        </p:sp>
        <p:sp>
          <p:nvSpPr>
            <p:cNvPr id="31" name="椭圆​​ 6"/>
            <p:cNvSpPr/>
            <p:nvPr/>
          </p:nvSpPr>
          <p:spPr>
            <a:xfrm>
              <a:off x="897230" y="4432300"/>
              <a:ext cx="1512168" cy="151121"/>
            </a:xfrm>
            <a:prstGeom prst="ellipse">
              <a:avLst/>
            </a:prstGeom>
            <a:gradFill flip="none" rotWithShape="1">
              <a:gsLst>
                <a:gs pos="80000">
                  <a:sysClr val="window" lastClr="FFFFFF">
                    <a:alpha val="0"/>
                  </a:sysClr>
                </a:gs>
                <a:gs pos="0">
                  <a:srgbClr val="FFFFFF">
                    <a:lumMod val="50000"/>
                  </a:srgbClr>
                </a:gs>
              </a:gsLst>
              <a:path path="circle">
                <a:fillToRect l="50000" t="50000" r="50000" b="50000"/>
              </a:path>
              <a:tileRect/>
            </a:gradFill>
            <a:ln w="25400" cap="flat" cmpd="sng" algn="ctr">
              <a:noFill/>
              <a:prstDash val="solid"/>
            </a:ln>
            <a:effectLst/>
          </p:spPr>
          <p:txBody>
            <a:bodyPr anchor="ctr"/>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endParaRPr>
            </a:p>
          </p:txBody>
        </p:sp>
        <p:sp>
          <p:nvSpPr>
            <p:cNvPr id="32" name="矩形​​ 16"/>
            <p:cNvSpPr>
              <a:spLocks noChangeArrowheads="1"/>
            </p:cNvSpPr>
            <p:nvPr/>
          </p:nvSpPr>
          <p:spPr bwMode="auto">
            <a:xfrm>
              <a:off x="945493" y="2173878"/>
              <a:ext cx="1415772" cy="20691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p>
              <a:pPr marL="0" marR="0" lvl="0" indent="0" algn="ctr" defTabSz="914400" eaLnBrk="1" fontAlgn="base" latinLnBrk="0" hangingPunct="1">
                <a:lnSpc>
                  <a:spcPct val="100000"/>
                </a:lnSpc>
                <a:spcBef>
                  <a:spcPct val="0"/>
                </a:spcBef>
                <a:spcAft>
                  <a:spcPct val="0"/>
                </a:spcAft>
                <a:buClrTx/>
                <a:buSzTx/>
                <a:buFontTx/>
                <a:buNone/>
                <a:defRPr/>
              </a:pPr>
              <a:r>
                <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rPr>
                <a:t>企业精神</a:t>
              </a:r>
              <a:endParaRPr kumimoji="0" lang="en-US" altLang="zh-CN"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endParaRPr>
            </a:p>
            <a:p>
              <a:pPr marL="0" marR="0" lvl="0" indent="0" algn="ctr" defTabSz="914400" eaLnBrk="1" fontAlgn="base" latinLnBrk="0" hangingPunct="1">
                <a:lnSpc>
                  <a:spcPct val="100000"/>
                </a:lnSpc>
                <a:spcBef>
                  <a:spcPct val="0"/>
                </a:spcBef>
                <a:spcAft>
                  <a:spcPct val="0"/>
                </a:spcAft>
                <a:buClrTx/>
                <a:buSzTx/>
                <a:buFontTx/>
                <a:buNone/>
                <a:defRPr/>
              </a:pPr>
              <a:endParaRPr kumimoji="0" lang="zh-CN" altLang="en-US" sz="24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Arial Unicode MS" pitchFamily="34" charset="-122"/>
              </a:endParaRPr>
            </a:p>
          </p:txBody>
        </p:sp>
      </p:grpSp>
      <p:sp>
        <p:nvSpPr>
          <p:cNvPr id="33" name="TextBox 29"/>
          <p:cNvSpPr txBox="1"/>
          <p:nvPr/>
        </p:nvSpPr>
        <p:spPr>
          <a:xfrm>
            <a:off x="4501273" y="5085836"/>
            <a:ext cx="2440305" cy="368300"/>
          </a:xfrm>
          <a:prstGeom prst="rect">
            <a:avLst/>
          </a:prstGeom>
          <a:noFill/>
        </p:spPr>
        <p:txBody>
          <a:bodyPr wrap="none">
            <a:spAutoFit/>
          </a:bodyPr>
          <a:p>
            <a:pPr marL="342900" indent="-342900" algn="l" fontAlgn="base">
              <a:spcBef>
                <a:spcPct val="0"/>
              </a:spcBef>
              <a:spcAft>
                <a:spcPct val="0"/>
              </a:spcAft>
              <a:buFont typeface="Arial" panose="020B0604020202020204" pitchFamily="34" charset="0"/>
              <a:buChar char="•"/>
              <a:defRPr/>
            </a:pPr>
            <a:r>
              <a:rPr lang="zh-CN" altLang="en-US" sz="1600" dirty="0">
                <a:solidFill>
                  <a:schemeClr val="tx1">
                    <a:lumMod val="75000"/>
                    <a:lumOff val="25000"/>
                  </a:schemeClr>
                </a:solidFill>
                <a:latin typeface="微软雅黑" panose="020B0503020204020204" pitchFamily="34" charset="-122"/>
                <a:ea typeface="微软雅黑" panose="020B0503020204020204" pitchFamily="34" charset="-122"/>
              </a:rPr>
              <a:t>服务一流 追求卓越</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rPr>
              <a:t>！</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4" name="TextBox 29"/>
          <p:cNvSpPr txBox="1"/>
          <p:nvPr/>
        </p:nvSpPr>
        <p:spPr>
          <a:xfrm>
            <a:off x="6668528" y="4292086"/>
            <a:ext cx="2053590" cy="306705"/>
          </a:xfrm>
          <a:prstGeom prst="rect">
            <a:avLst/>
          </a:prstGeom>
          <a:noFill/>
        </p:spPr>
        <p:txBody>
          <a:bodyPr wrap="none">
            <a:spAutoFit/>
          </a:bodyPr>
          <a:p>
            <a:pPr marL="342900" indent="-342900" algn="l" fontAlgn="base">
              <a:spcBef>
                <a:spcPct val="0"/>
              </a:spcBef>
              <a:spcAft>
                <a:spcPct val="0"/>
              </a:spcAft>
              <a:buFont typeface="Arial" panose="020B0604020202020204" pitchFamily="34" charset="0"/>
              <a:buChar char="•"/>
              <a:defRPr/>
            </a:pP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rPr>
              <a:t>爱岗敬业 诚实守信 </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5" name="TextBox 29"/>
          <p:cNvSpPr txBox="1"/>
          <p:nvPr/>
        </p:nvSpPr>
        <p:spPr>
          <a:xfrm>
            <a:off x="8238883" y="3338316"/>
            <a:ext cx="1790065" cy="275590"/>
          </a:xfrm>
          <a:prstGeom prst="rect">
            <a:avLst/>
          </a:prstGeom>
          <a:noFill/>
        </p:spPr>
        <p:txBody>
          <a:bodyPr wrap="none">
            <a:spAutoFit/>
          </a:bodyPr>
          <a:p>
            <a:pPr marL="342900" indent="-342900" algn="l" fontAlgn="base">
              <a:spcBef>
                <a:spcPct val="0"/>
              </a:spcBef>
              <a:spcAft>
                <a:spcPct val="0"/>
              </a:spcAft>
              <a:buFont typeface="Arial" panose="020B0604020202020204" pitchFamily="34" charset="0"/>
              <a:buChar char="•"/>
              <a:defRPr/>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严谨高效 敬业创新</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6" name="TextBox 29"/>
          <p:cNvSpPr txBox="1"/>
          <p:nvPr/>
        </p:nvSpPr>
        <p:spPr>
          <a:xfrm>
            <a:off x="9828288" y="2665216"/>
            <a:ext cx="1579245" cy="245110"/>
          </a:xfrm>
          <a:prstGeom prst="rect">
            <a:avLst/>
          </a:prstGeom>
          <a:noFill/>
        </p:spPr>
        <p:txBody>
          <a:bodyPr wrap="none">
            <a:spAutoFit/>
          </a:bodyPr>
          <a:p>
            <a:pPr marL="342900" indent="-342900" algn="l" fontAlgn="base">
              <a:spcBef>
                <a:spcPct val="0"/>
              </a:spcBef>
              <a:spcAft>
                <a:spcPct val="0"/>
              </a:spcAft>
              <a:buFont typeface="Arial" panose="020B0604020202020204" pitchFamily="34" charset="0"/>
              <a:buChar char="•"/>
              <a:defRPr/>
            </a:pP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永无止境 创造一流</a:t>
            </a:r>
            <a:endPar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down)">
                                      <p:cBhvr>
                                        <p:cTn id="7" dur="290">
                                          <p:stCondLst>
                                            <p:cond delay="0"/>
                                          </p:stCondLst>
                                        </p:cTn>
                                        <p:tgtEl>
                                          <p:spTgt spid="9"/>
                                        </p:tgtEl>
                                      </p:cBhvr>
                                    </p:animEffect>
                                    <p:anim calcmode="lin" valueType="num">
                                      <p:cBhvr>
                                        <p:cTn id="8" dur="911" tmFilter="0,0; 0.14,0.36; 0.43,0.73; 0.71,0.91; 1.0,1.0">
                                          <p:stCondLst>
                                            <p:cond delay="0"/>
                                          </p:stCondLst>
                                        </p:cTn>
                                        <p:tgtEl>
                                          <p:spTgt spid="9"/>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9"/>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9"/>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9"/>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9"/>
                                        </p:tgtEl>
                                        <p:attrNameLst>
                                          <p:attrName>ppt_y</p:attrName>
                                        </p:attrNameLst>
                                      </p:cBhvr>
                                      <p:tavLst>
                                        <p:tav tm="0" fmla="#ppt_y-sin(pi*$)/81">
                                          <p:val>
                                            <p:fltVal val="0"/>
                                          </p:val>
                                        </p:tav>
                                        <p:tav tm="100000">
                                          <p:val>
                                            <p:fltVal val="1"/>
                                          </p:val>
                                        </p:tav>
                                      </p:tavLst>
                                    </p:anim>
                                    <p:animScale>
                                      <p:cBhvr>
                                        <p:cTn id="13" dur="13">
                                          <p:stCondLst>
                                            <p:cond delay="325"/>
                                          </p:stCondLst>
                                        </p:cTn>
                                        <p:tgtEl>
                                          <p:spTgt spid="9"/>
                                        </p:tgtEl>
                                      </p:cBhvr>
                                      <p:to x="100000" y="60000"/>
                                    </p:animScale>
                                    <p:animScale>
                                      <p:cBhvr>
                                        <p:cTn id="14" dur="83" decel="50000">
                                          <p:stCondLst>
                                            <p:cond delay="338"/>
                                          </p:stCondLst>
                                        </p:cTn>
                                        <p:tgtEl>
                                          <p:spTgt spid="9"/>
                                        </p:tgtEl>
                                      </p:cBhvr>
                                      <p:to x="100000" y="100000"/>
                                    </p:animScale>
                                    <p:animScale>
                                      <p:cBhvr>
                                        <p:cTn id="15" dur="13">
                                          <p:stCondLst>
                                            <p:cond delay="656"/>
                                          </p:stCondLst>
                                        </p:cTn>
                                        <p:tgtEl>
                                          <p:spTgt spid="9"/>
                                        </p:tgtEl>
                                      </p:cBhvr>
                                      <p:to x="100000" y="80000"/>
                                    </p:animScale>
                                    <p:animScale>
                                      <p:cBhvr>
                                        <p:cTn id="16" dur="83" decel="50000">
                                          <p:stCondLst>
                                            <p:cond delay="669"/>
                                          </p:stCondLst>
                                        </p:cTn>
                                        <p:tgtEl>
                                          <p:spTgt spid="9"/>
                                        </p:tgtEl>
                                      </p:cBhvr>
                                      <p:to x="100000" y="100000"/>
                                    </p:animScale>
                                    <p:animScale>
                                      <p:cBhvr>
                                        <p:cTn id="17" dur="13">
                                          <p:stCondLst>
                                            <p:cond delay="821"/>
                                          </p:stCondLst>
                                        </p:cTn>
                                        <p:tgtEl>
                                          <p:spTgt spid="9"/>
                                        </p:tgtEl>
                                      </p:cBhvr>
                                      <p:to x="100000" y="90000"/>
                                    </p:animScale>
                                    <p:animScale>
                                      <p:cBhvr>
                                        <p:cTn id="18" dur="83" decel="50000">
                                          <p:stCondLst>
                                            <p:cond delay="834"/>
                                          </p:stCondLst>
                                        </p:cTn>
                                        <p:tgtEl>
                                          <p:spTgt spid="9"/>
                                        </p:tgtEl>
                                      </p:cBhvr>
                                      <p:to x="100000" y="100000"/>
                                    </p:animScale>
                                    <p:animScale>
                                      <p:cBhvr>
                                        <p:cTn id="19" dur="13">
                                          <p:stCondLst>
                                            <p:cond delay="904"/>
                                          </p:stCondLst>
                                        </p:cTn>
                                        <p:tgtEl>
                                          <p:spTgt spid="9"/>
                                        </p:tgtEl>
                                      </p:cBhvr>
                                      <p:to x="100000" y="95000"/>
                                    </p:animScale>
                                    <p:animScale>
                                      <p:cBhvr>
                                        <p:cTn id="20" dur="83" decel="50000">
                                          <p:stCondLst>
                                            <p:cond delay="917"/>
                                          </p:stCondLst>
                                        </p:cTn>
                                        <p:tgtEl>
                                          <p:spTgt spid="9"/>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1+#ppt_w/2"/>
                                          </p:val>
                                        </p:tav>
                                        <p:tav tm="100000">
                                          <p:val>
                                            <p:strVal val="#ppt_x"/>
                                          </p:val>
                                        </p:tav>
                                      </p:tavLst>
                                    </p:anim>
                                    <p:anim calcmode="lin" valueType="num">
                                      <p:cBhvr additive="base">
                                        <p:cTn id="26"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6"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wipe(down)">
                                      <p:cBhvr>
                                        <p:cTn id="31" dur="290">
                                          <p:stCondLst>
                                            <p:cond delay="0"/>
                                          </p:stCondLst>
                                        </p:cTn>
                                        <p:tgtEl>
                                          <p:spTgt spid="13"/>
                                        </p:tgtEl>
                                      </p:cBhvr>
                                    </p:animEffect>
                                    <p:anim calcmode="lin" valueType="num">
                                      <p:cBhvr>
                                        <p:cTn id="32" dur="911"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3" dur="332"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4" dur="332" tmFilter="0, 0; 0.125,0.2665; 0.25,0.4; 0.375,0.465; 0.5,0.5;  0.625,0.535; 0.75,0.6; 0.875,0.7335; 1,1">
                                          <p:stCondLst>
                                            <p:cond delay="332"/>
                                          </p:stCondLst>
                                        </p:cTn>
                                        <p:tgtEl>
                                          <p:spTgt spid="13"/>
                                        </p:tgtEl>
                                        <p:attrNameLst>
                                          <p:attrName>ppt_y</p:attrName>
                                        </p:attrNameLst>
                                      </p:cBhvr>
                                      <p:tavLst>
                                        <p:tav tm="0" fmla="#ppt_y-sin(pi*$)/9">
                                          <p:val>
                                            <p:fltVal val="0"/>
                                          </p:val>
                                        </p:tav>
                                        <p:tav tm="100000">
                                          <p:val>
                                            <p:fltVal val="1"/>
                                          </p:val>
                                        </p:tav>
                                      </p:tavLst>
                                    </p:anim>
                                    <p:anim calcmode="lin" valueType="num">
                                      <p:cBhvr>
                                        <p:cTn id="35" dur="166" tmFilter="0, 0; 0.125,0.2665; 0.25,0.4; 0.375,0.465; 0.5,0.5;  0.625,0.535; 0.75,0.6; 0.875,0.7335; 1,1">
                                          <p:stCondLst>
                                            <p:cond delay="662"/>
                                          </p:stCondLst>
                                        </p:cTn>
                                        <p:tgtEl>
                                          <p:spTgt spid="13"/>
                                        </p:tgtEl>
                                        <p:attrNameLst>
                                          <p:attrName>ppt_y</p:attrName>
                                        </p:attrNameLst>
                                      </p:cBhvr>
                                      <p:tavLst>
                                        <p:tav tm="0" fmla="#ppt_y-sin(pi*$)/27">
                                          <p:val>
                                            <p:fltVal val="0"/>
                                          </p:val>
                                        </p:tav>
                                        <p:tav tm="100000">
                                          <p:val>
                                            <p:fltVal val="1"/>
                                          </p:val>
                                        </p:tav>
                                      </p:tavLst>
                                    </p:anim>
                                    <p:anim calcmode="lin" valueType="num">
                                      <p:cBhvr>
                                        <p:cTn id="36" dur="82" tmFilter="0, 0; 0.125,0.2665; 0.25,0.4; 0.375,0.465; 0.5,0.5;  0.625,0.535; 0.75,0.6; 0.875,0.7335; 1,1">
                                          <p:stCondLst>
                                            <p:cond delay="828"/>
                                          </p:stCondLst>
                                        </p:cTn>
                                        <p:tgtEl>
                                          <p:spTgt spid="13"/>
                                        </p:tgtEl>
                                        <p:attrNameLst>
                                          <p:attrName>ppt_y</p:attrName>
                                        </p:attrNameLst>
                                      </p:cBhvr>
                                      <p:tavLst>
                                        <p:tav tm="0" fmla="#ppt_y-sin(pi*$)/81">
                                          <p:val>
                                            <p:fltVal val="0"/>
                                          </p:val>
                                        </p:tav>
                                        <p:tav tm="100000">
                                          <p:val>
                                            <p:fltVal val="1"/>
                                          </p:val>
                                        </p:tav>
                                      </p:tavLst>
                                    </p:anim>
                                    <p:animScale>
                                      <p:cBhvr>
                                        <p:cTn id="37" dur="13">
                                          <p:stCondLst>
                                            <p:cond delay="325"/>
                                          </p:stCondLst>
                                        </p:cTn>
                                        <p:tgtEl>
                                          <p:spTgt spid="13"/>
                                        </p:tgtEl>
                                      </p:cBhvr>
                                      <p:to x="100000" y="60000"/>
                                    </p:animScale>
                                    <p:animScale>
                                      <p:cBhvr>
                                        <p:cTn id="38" dur="83" decel="50000">
                                          <p:stCondLst>
                                            <p:cond delay="338"/>
                                          </p:stCondLst>
                                        </p:cTn>
                                        <p:tgtEl>
                                          <p:spTgt spid="13"/>
                                        </p:tgtEl>
                                      </p:cBhvr>
                                      <p:to x="100000" y="100000"/>
                                    </p:animScale>
                                    <p:animScale>
                                      <p:cBhvr>
                                        <p:cTn id="39" dur="13">
                                          <p:stCondLst>
                                            <p:cond delay="656"/>
                                          </p:stCondLst>
                                        </p:cTn>
                                        <p:tgtEl>
                                          <p:spTgt spid="13"/>
                                        </p:tgtEl>
                                      </p:cBhvr>
                                      <p:to x="100000" y="80000"/>
                                    </p:animScale>
                                    <p:animScale>
                                      <p:cBhvr>
                                        <p:cTn id="40" dur="83" decel="50000">
                                          <p:stCondLst>
                                            <p:cond delay="669"/>
                                          </p:stCondLst>
                                        </p:cTn>
                                        <p:tgtEl>
                                          <p:spTgt spid="13"/>
                                        </p:tgtEl>
                                      </p:cBhvr>
                                      <p:to x="100000" y="100000"/>
                                    </p:animScale>
                                    <p:animScale>
                                      <p:cBhvr>
                                        <p:cTn id="41" dur="13">
                                          <p:stCondLst>
                                            <p:cond delay="821"/>
                                          </p:stCondLst>
                                        </p:cTn>
                                        <p:tgtEl>
                                          <p:spTgt spid="13"/>
                                        </p:tgtEl>
                                      </p:cBhvr>
                                      <p:to x="100000" y="90000"/>
                                    </p:animScale>
                                    <p:animScale>
                                      <p:cBhvr>
                                        <p:cTn id="42" dur="83" decel="50000">
                                          <p:stCondLst>
                                            <p:cond delay="834"/>
                                          </p:stCondLst>
                                        </p:cTn>
                                        <p:tgtEl>
                                          <p:spTgt spid="13"/>
                                        </p:tgtEl>
                                      </p:cBhvr>
                                      <p:to x="100000" y="100000"/>
                                    </p:animScale>
                                    <p:animScale>
                                      <p:cBhvr>
                                        <p:cTn id="43" dur="13">
                                          <p:stCondLst>
                                            <p:cond delay="904"/>
                                          </p:stCondLst>
                                        </p:cTn>
                                        <p:tgtEl>
                                          <p:spTgt spid="13"/>
                                        </p:tgtEl>
                                      </p:cBhvr>
                                      <p:to x="100000" y="95000"/>
                                    </p:animScale>
                                    <p:animScale>
                                      <p:cBhvr>
                                        <p:cTn id="44" dur="83" decel="50000">
                                          <p:stCondLst>
                                            <p:cond delay="917"/>
                                          </p:stCondLst>
                                        </p:cTn>
                                        <p:tgtEl>
                                          <p:spTgt spid="13"/>
                                        </p:tgtEl>
                                      </p:cBhvr>
                                      <p:to x="100000" y="100000"/>
                                    </p:animScale>
                                  </p:childTnLst>
                                </p:cTn>
                              </p:par>
                            </p:childTnLst>
                          </p:cTn>
                        </p:par>
                      </p:childTnLst>
                    </p:cTn>
                  </p:par>
                  <p:par>
                    <p:cTn id="45" fill="hold">
                      <p:stCondLst>
                        <p:cond delay="indefinite"/>
                      </p:stCondLst>
                      <p:childTnLst>
                        <p:par>
                          <p:cTn id="46" fill="hold">
                            <p:stCondLst>
                              <p:cond delay="0"/>
                            </p:stCondLst>
                            <p:childTnLst>
                              <p:par>
                                <p:cTn id="47" presetID="2" presetClass="entr" presetSubtype="2"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 calcmode="lin" valueType="num">
                                      <p:cBhvr additive="base">
                                        <p:cTn id="49" dur="500" fill="hold"/>
                                        <p:tgtEl>
                                          <p:spTgt spid="33"/>
                                        </p:tgtEl>
                                        <p:attrNameLst>
                                          <p:attrName>ppt_x</p:attrName>
                                        </p:attrNameLst>
                                      </p:cBhvr>
                                      <p:tavLst>
                                        <p:tav tm="0">
                                          <p:val>
                                            <p:strVal val="1+#ppt_w/2"/>
                                          </p:val>
                                        </p:tav>
                                        <p:tav tm="100000">
                                          <p:val>
                                            <p:strVal val="#ppt_x"/>
                                          </p:val>
                                        </p:tav>
                                      </p:tavLst>
                                    </p:anim>
                                    <p:anim calcmode="lin" valueType="num">
                                      <p:cBhvr additive="base">
                                        <p:cTn id="50" dur="500" fill="hold"/>
                                        <p:tgtEl>
                                          <p:spTgt spid="33"/>
                                        </p:tgtEl>
                                        <p:attrNameLst>
                                          <p:attrName>ppt_y</p:attrName>
                                        </p:attrNameLst>
                                      </p:cBhvr>
                                      <p:tavLst>
                                        <p:tav tm="0">
                                          <p:val>
                                            <p:strVal val="#ppt_y"/>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6" presetClass="entr" presetSubtype="0" fill="hold"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wipe(down)">
                                      <p:cBhvr>
                                        <p:cTn id="55" dur="290">
                                          <p:stCondLst>
                                            <p:cond delay="0"/>
                                          </p:stCondLst>
                                        </p:cTn>
                                        <p:tgtEl>
                                          <p:spTgt spid="25"/>
                                        </p:tgtEl>
                                      </p:cBhvr>
                                    </p:animEffect>
                                    <p:anim calcmode="lin" valueType="num">
                                      <p:cBhvr>
                                        <p:cTn id="56" dur="911"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57" dur="332"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58" dur="332" tmFilter="0, 0; 0.125,0.2665; 0.25,0.4; 0.375,0.465; 0.5,0.5;  0.625,0.535; 0.75,0.6; 0.875,0.7335; 1,1">
                                          <p:stCondLst>
                                            <p:cond delay="332"/>
                                          </p:stCondLst>
                                        </p:cTn>
                                        <p:tgtEl>
                                          <p:spTgt spid="25"/>
                                        </p:tgtEl>
                                        <p:attrNameLst>
                                          <p:attrName>ppt_y</p:attrName>
                                        </p:attrNameLst>
                                      </p:cBhvr>
                                      <p:tavLst>
                                        <p:tav tm="0" fmla="#ppt_y-sin(pi*$)/9">
                                          <p:val>
                                            <p:fltVal val="0"/>
                                          </p:val>
                                        </p:tav>
                                        <p:tav tm="100000">
                                          <p:val>
                                            <p:fltVal val="1"/>
                                          </p:val>
                                        </p:tav>
                                      </p:tavLst>
                                    </p:anim>
                                    <p:anim calcmode="lin" valueType="num">
                                      <p:cBhvr>
                                        <p:cTn id="59" dur="166" tmFilter="0, 0; 0.125,0.2665; 0.25,0.4; 0.375,0.465; 0.5,0.5;  0.625,0.535; 0.75,0.6; 0.875,0.7335; 1,1">
                                          <p:stCondLst>
                                            <p:cond delay="662"/>
                                          </p:stCondLst>
                                        </p:cTn>
                                        <p:tgtEl>
                                          <p:spTgt spid="25"/>
                                        </p:tgtEl>
                                        <p:attrNameLst>
                                          <p:attrName>ppt_y</p:attrName>
                                        </p:attrNameLst>
                                      </p:cBhvr>
                                      <p:tavLst>
                                        <p:tav tm="0" fmla="#ppt_y-sin(pi*$)/27">
                                          <p:val>
                                            <p:fltVal val="0"/>
                                          </p:val>
                                        </p:tav>
                                        <p:tav tm="100000">
                                          <p:val>
                                            <p:fltVal val="1"/>
                                          </p:val>
                                        </p:tav>
                                      </p:tavLst>
                                    </p:anim>
                                    <p:anim calcmode="lin" valueType="num">
                                      <p:cBhvr>
                                        <p:cTn id="60" dur="82" tmFilter="0, 0; 0.125,0.2665; 0.25,0.4; 0.375,0.465; 0.5,0.5;  0.625,0.535; 0.75,0.6; 0.875,0.7335; 1,1">
                                          <p:stCondLst>
                                            <p:cond delay="828"/>
                                          </p:stCondLst>
                                        </p:cTn>
                                        <p:tgtEl>
                                          <p:spTgt spid="25"/>
                                        </p:tgtEl>
                                        <p:attrNameLst>
                                          <p:attrName>ppt_y</p:attrName>
                                        </p:attrNameLst>
                                      </p:cBhvr>
                                      <p:tavLst>
                                        <p:tav tm="0" fmla="#ppt_y-sin(pi*$)/81">
                                          <p:val>
                                            <p:fltVal val="0"/>
                                          </p:val>
                                        </p:tav>
                                        <p:tav tm="100000">
                                          <p:val>
                                            <p:fltVal val="1"/>
                                          </p:val>
                                        </p:tav>
                                      </p:tavLst>
                                    </p:anim>
                                    <p:animScale>
                                      <p:cBhvr>
                                        <p:cTn id="61" dur="13">
                                          <p:stCondLst>
                                            <p:cond delay="325"/>
                                          </p:stCondLst>
                                        </p:cTn>
                                        <p:tgtEl>
                                          <p:spTgt spid="25"/>
                                        </p:tgtEl>
                                      </p:cBhvr>
                                      <p:to x="100000" y="60000"/>
                                    </p:animScale>
                                    <p:animScale>
                                      <p:cBhvr>
                                        <p:cTn id="62" dur="83" decel="50000">
                                          <p:stCondLst>
                                            <p:cond delay="338"/>
                                          </p:stCondLst>
                                        </p:cTn>
                                        <p:tgtEl>
                                          <p:spTgt spid="25"/>
                                        </p:tgtEl>
                                      </p:cBhvr>
                                      <p:to x="100000" y="100000"/>
                                    </p:animScale>
                                    <p:animScale>
                                      <p:cBhvr>
                                        <p:cTn id="63" dur="13">
                                          <p:stCondLst>
                                            <p:cond delay="656"/>
                                          </p:stCondLst>
                                        </p:cTn>
                                        <p:tgtEl>
                                          <p:spTgt spid="25"/>
                                        </p:tgtEl>
                                      </p:cBhvr>
                                      <p:to x="100000" y="80000"/>
                                    </p:animScale>
                                    <p:animScale>
                                      <p:cBhvr>
                                        <p:cTn id="64" dur="83" decel="50000">
                                          <p:stCondLst>
                                            <p:cond delay="669"/>
                                          </p:stCondLst>
                                        </p:cTn>
                                        <p:tgtEl>
                                          <p:spTgt spid="25"/>
                                        </p:tgtEl>
                                      </p:cBhvr>
                                      <p:to x="100000" y="100000"/>
                                    </p:animScale>
                                    <p:animScale>
                                      <p:cBhvr>
                                        <p:cTn id="65" dur="13">
                                          <p:stCondLst>
                                            <p:cond delay="821"/>
                                          </p:stCondLst>
                                        </p:cTn>
                                        <p:tgtEl>
                                          <p:spTgt spid="25"/>
                                        </p:tgtEl>
                                      </p:cBhvr>
                                      <p:to x="100000" y="90000"/>
                                    </p:animScale>
                                    <p:animScale>
                                      <p:cBhvr>
                                        <p:cTn id="66" dur="83" decel="50000">
                                          <p:stCondLst>
                                            <p:cond delay="834"/>
                                          </p:stCondLst>
                                        </p:cTn>
                                        <p:tgtEl>
                                          <p:spTgt spid="25"/>
                                        </p:tgtEl>
                                      </p:cBhvr>
                                      <p:to x="100000" y="100000"/>
                                    </p:animScale>
                                    <p:animScale>
                                      <p:cBhvr>
                                        <p:cTn id="67" dur="13">
                                          <p:stCondLst>
                                            <p:cond delay="904"/>
                                          </p:stCondLst>
                                        </p:cTn>
                                        <p:tgtEl>
                                          <p:spTgt spid="25"/>
                                        </p:tgtEl>
                                      </p:cBhvr>
                                      <p:to x="100000" y="95000"/>
                                    </p:animScale>
                                    <p:animScale>
                                      <p:cBhvr>
                                        <p:cTn id="68" dur="83" decel="50000">
                                          <p:stCondLst>
                                            <p:cond delay="917"/>
                                          </p:stCondLst>
                                        </p:cTn>
                                        <p:tgtEl>
                                          <p:spTgt spid="25"/>
                                        </p:tgtEl>
                                      </p:cBhvr>
                                      <p:to x="100000" y="100000"/>
                                    </p:animScale>
                                  </p:childTnLst>
                                </p:cTn>
                              </p:par>
                            </p:childTnLst>
                          </p:cTn>
                        </p:par>
                      </p:childTnLst>
                    </p:cTn>
                  </p:par>
                  <p:par>
                    <p:cTn id="69" fill="hold">
                      <p:stCondLst>
                        <p:cond delay="indefinite"/>
                      </p:stCondLst>
                      <p:childTnLst>
                        <p:par>
                          <p:cTn id="70" fill="hold">
                            <p:stCondLst>
                              <p:cond delay="0"/>
                            </p:stCondLst>
                            <p:childTnLst>
                              <p:par>
                                <p:cTn id="71" presetID="2" presetClass="entr" presetSubtype="2" fill="hold" grpId="0" nodeType="clickEffect">
                                  <p:stCondLst>
                                    <p:cond delay="0"/>
                                  </p:stCondLst>
                                  <p:childTnLst>
                                    <p:set>
                                      <p:cBhvr>
                                        <p:cTn id="72" dur="1" fill="hold">
                                          <p:stCondLst>
                                            <p:cond delay="0"/>
                                          </p:stCondLst>
                                        </p:cTn>
                                        <p:tgtEl>
                                          <p:spTgt spid="34"/>
                                        </p:tgtEl>
                                        <p:attrNameLst>
                                          <p:attrName>style.visibility</p:attrName>
                                        </p:attrNameLst>
                                      </p:cBhvr>
                                      <p:to>
                                        <p:strVal val="visible"/>
                                      </p:to>
                                    </p:set>
                                    <p:anim calcmode="lin" valueType="num">
                                      <p:cBhvr additive="base">
                                        <p:cTn id="73" dur="500" fill="hold"/>
                                        <p:tgtEl>
                                          <p:spTgt spid="34"/>
                                        </p:tgtEl>
                                        <p:attrNameLst>
                                          <p:attrName>ppt_x</p:attrName>
                                        </p:attrNameLst>
                                      </p:cBhvr>
                                      <p:tavLst>
                                        <p:tav tm="0">
                                          <p:val>
                                            <p:strVal val="1+#ppt_w/2"/>
                                          </p:val>
                                        </p:tav>
                                        <p:tav tm="100000">
                                          <p:val>
                                            <p:strVal val="#ppt_x"/>
                                          </p:val>
                                        </p:tav>
                                      </p:tavLst>
                                    </p:anim>
                                    <p:anim calcmode="lin" valueType="num">
                                      <p:cBhvr additive="base">
                                        <p:cTn id="74" dur="500" fill="hold"/>
                                        <p:tgtEl>
                                          <p:spTgt spid="34"/>
                                        </p:tgtEl>
                                        <p:attrNameLst>
                                          <p:attrName>ppt_y</p:attrName>
                                        </p:attrNameLst>
                                      </p:cBhvr>
                                      <p:tavLst>
                                        <p:tav tm="0">
                                          <p:val>
                                            <p:strVal val="#ppt_y"/>
                                          </p:val>
                                        </p:tav>
                                        <p:tav tm="100000">
                                          <p:val>
                                            <p:strVal val="#ppt_y"/>
                                          </p:val>
                                        </p:tav>
                                      </p:tavLst>
                                    </p:anim>
                                  </p:childTnLst>
                                </p:cTn>
                              </p:par>
                            </p:childTnLst>
                          </p:cTn>
                        </p:par>
                      </p:childTnLst>
                    </p:cTn>
                  </p:par>
                  <p:par>
                    <p:cTn id="75" fill="hold">
                      <p:stCondLst>
                        <p:cond delay="indefinite"/>
                      </p:stCondLst>
                      <p:childTnLst>
                        <p:par>
                          <p:cTn id="76" fill="hold">
                            <p:stCondLst>
                              <p:cond delay="0"/>
                            </p:stCondLst>
                            <p:childTnLst>
                              <p:par>
                                <p:cTn id="77" presetID="26" presetClass="entr" presetSubtype="0" fill="hold" nodeType="clickEffect">
                                  <p:stCondLst>
                                    <p:cond delay="0"/>
                                  </p:stCondLst>
                                  <p:childTnLst>
                                    <p:set>
                                      <p:cBhvr>
                                        <p:cTn id="78" dur="1" fill="hold">
                                          <p:stCondLst>
                                            <p:cond delay="0"/>
                                          </p:stCondLst>
                                        </p:cTn>
                                        <p:tgtEl>
                                          <p:spTgt spid="4"/>
                                        </p:tgtEl>
                                        <p:attrNameLst>
                                          <p:attrName>style.visibility</p:attrName>
                                        </p:attrNameLst>
                                      </p:cBhvr>
                                      <p:to>
                                        <p:strVal val="visible"/>
                                      </p:to>
                                    </p:set>
                                    <p:animEffect transition="in" filter="wipe(down)">
                                      <p:cBhvr>
                                        <p:cTn id="79" dur="290">
                                          <p:stCondLst>
                                            <p:cond delay="0"/>
                                          </p:stCondLst>
                                        </p:cTn>
                                        <p:tgtEl>
                                          <p:spTgt spid="4"/>
                                        </p:tgtEl>
                                      </p:cBhvr>
                                    </p:animEffect>
                                    <p:anim calcmode="lin" valueType="num">
                                      <p:cBhvr>
                                        <p:cTn id="80" dur="911"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81" dur="332"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82" dur="332" tmFilter="0, 0; 0.125,0.2665; 0.25,0.4; 0.375,0.465; 0.5,0.5;  0.625,0.535; 0.75,0.6; 0.875,0.7335; 1,1">
                                          <p:stCondLst>
                                            <p:cond delay="332"/>
                                          </p:stCondLst>
                                        </p:cTn>
                                        <p:tgtEl>
                                          <p:spTgt spid="4"/>
                                        </p:tgtEl>
                                        <p:attrNameLst>
                                          <p:attrName>ppt_y</p:attrName>
                                        </p:attrNameLst>
                                      </p:cBhvr>
                                      <p:tavLst>
                                        <p:tav tm="0" fmla="#ppt_y-sin(pi*$)/9">
                                          <p:val>
                                            <p:fltVal val="0"/>
                                          </p:val>
                                        </p:tav>
                                        <p:tav tm="100000">
                                          <p:val>
                                            <p:fltVal val="1"/>
                                          </p:val>
                                        </p:tav>
                                      </p:tavLst>
                                    </p:anim>
                                    <p:anim calcmode="lin" valueType="num">
                                      <p:cBhvr>
                                        <p:cTn id="83" dur="166" tmFilter="0, 0; 0.125,0.2665; 0.25,0.4; 0.375,0.465; 0.5,0.5;  0.625,0.535; 0.75,0.6; 0.875,0.7335; 1,1">
                                          <p:stCondLst>
                                            <p:cond delay="662"/>
                                          </p:stCondLst>
                                        </p:cTn>
                                        <p:tgtEl>
                                          <p:spTgt spid="4"/>
                                        </p:tgtEl>
                                        <p:attrNameLst>
                                          <p:attrName>ppt_y</p:attrName>
                                        </p:attrNameLst>
                                      </p:cBhvr>
                                      <p:tavLst>
                                        <p:tav tm="0" fmla="#ppt_y-sin(pi*$)/27">
                                          <p:val>
                                            <p:fltVal val="0"/>
                                          </p:val>
                                        </p:tav>
                                        <p:tav tm="100000">
                                          <p:val>
                                            <p:fltVal val="1"/>
                                          </p:val>
                                        </p:tav>
                                      </p:tavLst>
                                    </p:anim>
                                    <p:anim calcmode="lin" valueType="num">
                                      <p:cBhvr>
                                        <p:cTn id="84" dur="82" tmFilter="0, 0; 0.125,0.2665; 0.25,0.4; 0.375,0.465; 0.5,0.5;  0.625,0.535; 0.75,0.6; 0.875,0.7335; 1,1">
                                          <p:stCondLst>
                                            <p:cond delay="828"/>
                                          </p:stCondLst>
                                        </p:cTn>
                                        <p:tgtEl>
                                          <p:spTgt spid="4"/>
                                        </p:tgtEl>
                                        <p:attrNameLst>
                                          <p:attrName>ppt_y</p:attrName>
                                        </p:attrNameLst>
                                      </p:cBhvr>
                                      <p:tavLst>
                                        <p:tav tm="0" fmla="#ppt_y-sin(pi*$)/81">
                                          <p:val>
                                            <p:fltVal val="0"/>
                                          </p:val>
                                        </p:tav>
                                        <p:tav tm="100000">
                                          <p:val>
                                            <p:fltVal val="1"/>
                                          </p:val>
                                        </p:tav>
                                      </p:tavLst>
                                    </p:anim>
                                    <p:animScale>
                                      <p:cBhvr>
                                        <p:cTn id="85" dur="13">
                                          <p:stCondLst>
                                            <p:cond delay="325"/>
                                          </p:stCondLst>
                                        </p:cTn>
                                        <p:tgtEl>
                                          <p:spTgt spid="4"/>
                                        </p:tgtEl>
                                      </p:cBhvr>
                                      <p:to x="100000" y="60000"/>
                                    </p:animScale>
                                    <p:animScale>
                                      <p:cBhvr>
                                        <p:cTn id="86" dur="83" decel="50000">
                                          <p:stCondLst>
                                            <p:cond delay="338"/>
                                          </p:stCondLst>
                                        </p:cTn>
                                        <p:tgtEl>
                                          <p:spTgt spid="4"/>
                                        </p:tgtEl>
                                      </p:cBhvr>
                                      <p:to x="100000" y="100000"/>
                                    </p:animScale>
                                    <p:animScale>
                                      <p:cBhvr>
                                        <p:cTn id="87" dur="13">
                                          <p:stCondLst>
                                            <p:cond delay="656"/>
                                          </p:stCondLst>
                                        </p:cTn>
                                        <p:tgtEl>
                                          <p:spTgt spid="4"/>
                                        </p:tgtEl>
                                      </p:cBhvr>
                                      <p:to x="100000" y="80000"/>
                                    </p:animScale>
                                    <p:animScale>
                                      <p:cBhvr>
                                        <p:cTn id="88" dur="83" decel="50000">
                                          <p:stCondLst>
                                            <p:cond delay="669"/>
                                          </p:stCondLst>
                                        </p:cTn>
                                        <p:tgtEl>
                                          <p:spTgt spid="4"/>
                                        </p:tgtEl>
                                      </p:cBhvr>
                                      <p:to x="100000" y="100000"/>
                                    </p:animScale>
                                    <p:animScale>
                                      <p:cBhvr>
                                        <p:cTn id="89" dur="13">
                                          <p:stCondLst>
                                            <p:cond delay="821"/>
                                          </p:stCondLst>
                                        </p:cTn>
                                        <p:tgtEl>
                                          <p:spTgt spid="4"/>
                                        </p:tgtEl>
                                      </p:cBhvr>
                                      <p:to x="100000" y="90000"/>
                                    </p:animScale>
                                    <p:animScale>
                                      <p:cBhvr>
                                        <p:cTn id="90" dur="83" decel="50000">
                                          <p:stCondLst>
                                            <p:cond delay="834"/>
                                          </p:stCondLst>
                                        </p:cTn>
                                        <p:tgtEl>
                                          <p:spTgt spid="4"/>
                                        </p:tgtEl>
                                      </p:cBhvr>
                                      <p:to x="100000" y="100000"/>
                                    </p:animScale>
                                    <p:animScale>
                                      <p:cBhvr>
                                        <p:cTn id="91" dur="13">
                                          <p:stCondLst>
                                            <p:cond delay="904"/>
                                          </p:stCondLst>
                                        </p:cTn>
                                        <p:tgtEl>
                                          <p:spTgt spid="4"/>
                                        </p:tgtEl>
                                      </p:cBhvr>
                                      <p:to x="100000" y="95000"/>
                                    </p:animScale>
                                    <p:animScale>
                                      <p:cBhvr>
                                        <p:cTn id="92" dur="83" decel="50000">
                                          <p:stCondLst>
                                            <p:cond delay="917"/>
                                          </p:stCondLst>
                                        </p:cTn>
                                        <p:tgtEl>
                                          <p:spTgt spid="4"/>
                                        </p:tgtEl>
                                      </p:cBhvr>
                                      <p:to x="100000" y="100000"/>
                                    </p:animScale>
                                  </p:childTnLst>
                                </p:cTn>
                              </p:par>
                            </p:childTnLst>
                          </p:cTn>
                        </p:par>
                      </p:childTnLst>
                    </p:cTn>
                  </p:par>
                  <p:par>
                    <p:cTn id="93" fill="hold">
                      <p:stCondLst>
                        <p:cond delay="indefinite"/>
                      </p:stCondLst>
                      <p:childTnLst>
                        <p:par>
                          <p:cTn id="94" fill="hold">
                            <p:stCondLst>
                              <p:cond delay="0"/>
                            </p:stCondLst>
                            <p:childTnLst>
                              <p:par>
                                <p:cTn id="95" presetID="2" presetClass="entr" presetSubtype="2" fill="hold" grpId="0" nodeType="clickEffect">
                                  <p:stCondLst>
                                    <p:cond delay="0"/>
                                  </p:stCondLst>
                                  <p:childTnLst>
                                    <p:set>
                                      <p:cBhvr>
                                        <p:cTn id="96" dur="1" fill="hold">
                                          <p:stCondLst>
                                            <p:cond delay="0"/>
                                          </p:stCondLst>
                                        </p:cTn>
                                        <p:tgtEl>
                                          <p:spTgt spid="35"/>
                                        </p:tgtEl>
                                        <p:attrNameLst>
                                          <p:attrName>style.visibility</p:attrName>
                                        </p:attrNameLst>
                                      </p:cBhvr>
                                      <p:to>
                                        <p:strVal val="visible"/>
                                      </p:to>
                                    </p:set>
                                    <p:anim calcmode="lin" valueType="num">
                                      <p:cBhvr additive="base">
                                        <p:cTn id="97" dur="500" fill="hold"/>
                                        <p:tgtEl>
                                          <p:spTgt spid="35"/>
                                        </p:tgtEl>
                                        <p:attrNameLst>
                                          <p:attrName>ppt_x</p:attrName>
                                        </p:attrNameLst>
                                      </p:cBhvr>
                                      <p:tavLst>
                                        <p:tav tm="0">
                                          <p:val>
                                            <p:strVal val="1+#ppt_w/2"/>
                                          </p:val>
                                        </p:tav>
                                        <p:tav tm="100000">
                                          <p:val>
                                            <p:strVal val="#ppt_x"/>
                                          </p:val>
                                        </p:tav>
                                      </p:tavLst>
                                    </p:anim>
                                    <p:anim calcmode="lin" valueType="num">
                                      <p:cBhvr additive="base">
                                        <p:cTn id="98"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99" fill="hold">
                      <p:stCondLst>
                        <p:cond delay="indefinite"/>
                      </p:stCondLst>
                      <p:childTnLst>
                        <p:par>
                          <p:cTn id="100" fill="hold">
                            <p:stCondLst>
                              <p:cond delay="0"/>
                            </p:stCondLst>
                            <p:childTnLst>
                              <p:par>
                                <p:cTn id="101" presetID="26" presetClass="entr" presetSubtype="0" fill="hold" nodeType="clickEffect">
                                  <p:stCondLst>
                                    <p:cond delay="0"/>
                                  </p:stCondLst>
                                  <p:childTnLst>
                                    <p:set>
                                      <p:cBhvr>
                                        <p:cTn id="102" dur="1" fill="hold">
                                          <p:stCondLst>
                                            <p:cond delay="0"/>
                                          </p:stCondLst>
                                        </p:cTn>
                                        <p:tgtEl>
                                          <p:spTgt spid="29"/>
                                        </p:tgtEl>
                                        <p:attrNameLst>
                                          <p:attrName>style.visibility</p:attrName>
                                        </p:attrNameLst>
                                      </p:cBhvr>
                                      <p:to>
                                        <p:strVal val="visible"/>
                                      </p:to>
                                    </p:set>
                                    <p:animEffect transition="in" filter="wipe(down)">
                                      <p:cBhvr>
                                        <p:cTn id="103" dur="290">
                                          <p:stCondLst>
                                            <p:cond delay="0"/>
                                          </p:stCondLst>
                                        </p:cTn>
                                        <p:tgtEl>
                                          <p:spTgt spid="29"/>
                                        </p:tgtEl>
                                      </p:cBhvr>
                                    </p:animEffect>
                                    <p:anim calcmode="lin" valueType="num">
                                      <p:cBhvr>
                                        <p:cTn id="104" dur="911"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29"/>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29"/>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29"/>
                                        </p:tgtEl>
                                        <p:attrNameLst>
                                          <p:attrName>ppt_y</p:attrName>
                                        </p:attrNameLst>
                                      </p:cBhvr>
                                      <p:tavLst>
                                        <p:tav tm="0" fmla="#ppt_y-sin(pi*$)/81">
                                          <p:val>
                                            <p:fltVal val="0"/>
                                          </p:val>
                                        </p:tav>
                                        <p:tav tm="100000">
                                          <p:val>
                                            <p:fltVal val="1"/>
                                          </p:val>
                                        </p:tav>
                                      </p:tavLst>
                                    </p:anim>
                                    <p:animScale>
                                      <p:cBhvr>
                                        <p:cTn id="109" dur="13">
                                          <p:stCondLst>
                                            <p:cond delay="325"/>
                                          </p:stCondLst>
                                        </p:cTn>
                                        <p:tgtEl>
                                          <p:spTgt spid="29"/>
                                        </p:tgtEl>
                                      </p:cBhvr>
                                      <p:to x="100000" y="60000"/>
                                    </p:animScale>
                                    <p:animScale>
                                      <p:cBhvr>
                                        <p:cTn id="110" dur="83" decel="50000">
                                          <p:stCondLst>
                                            <p:cond delay="338"/>
                                          </p:stCondLst>
                                        </p:cTn>
                                        <p:tgtEl>
                                          <p:spTgt spid="29"/>
                                        </p:tgtEl>
                                      </p:cBhvr>
                                      <p:to x="100000" y="100000"/>
                                    </p:animScale>
                                    <p:animScale>
                                      <p:cBhvr>
                                        <p:cTn id="111" dur="13">
                                          <p:stCondLst>
                                            <p:cond delay="656"/>
                                          </p:stCondLst>
                                        </p:cTn>
                                        <p:tgtEl>
                                          <p:spTgt spid="29"/>
                                        </p:tgtEl>
                                      </p:cBhvr>
                                      <p:to x="100000" y="80000"/>
                                    </p:animScale>
                                    <p:animScale>
                                      <p:cBhvr>
                                        <p:cTn id="112" dur="83" decel="50000">
                                          <p:stCondLst>
                                            <p:cond delay="669"/>
                                          </p:stCondLst>
                                        </p:cTn>
                                        <p:tgtEl>
                                          <p:spTgt spid="29"/>
                                        </p:tgtEl>
                                      </p:cBhvr>
                                      <p:to x="100000" y="100000"/>
                                    </p:animScale>
                                    <p:animScale>
                                      <p:cBhvr>
                                        <p:cTn id="113" dur="13">
                                          <p:stCondLst>
                                            <p:cond delay="821"/>
                                          </p:stCondLst>
                                        </p:cTn>
                                        <p:tgtEl>
                                          <p:spTgt spid="29"/>
                                        </p:tgtEl>
                                      </p:cBhvr>
                                      <p:to x="100000" y="90000"/>
                                    </p:animScale>
                                    <p:animScale>
                                      <p:cBhvr>
                                        <p:cTn id="114" dur="83" decel="50000">
                                          <p:stCondLst>
                                            <p:cond delay="834"/>
                                          </p:stCondLst>
                                        </p:cTn>
                                        <p:tgtEl>
                                          <p:spTgt spid="29"/>
                                        </p:tgtEl>
                                      </p:cBhvr>
                                      <p:to x="100000" y="100000"/>
                                    </p:animScale>
                                    <p:animScale>
                                      <p:cBhvr>
                                        <p:cTn id="115" dur="13">
                                          <p:stCondLst>
                                            <p:cond delay="904"/>
                                          </p:stCondLst>
                                        </p:cTn>
                                        <p:tgtEl>
                                          <p:spTgt spid="29"/>
                                        </p:tgtEl>
                                      </p:cBhvr>
                                      <p:to x="100000" y="95000"/>
                                    </p:animScale>
                                    <p:animScale>
                                      <p:cBhvr>
                                        <p:cTn id="116" dur="83" decel="50000">
                                          <p:stCondLst>
                                            <p:cond delay="917"/>
                                          </p:stCondLst>
                                        </p:cTn>
                                        <p:tgtEl>
                                          <p:spTgt spid="29"/>
                                        </p:tgtEl>
                                      </p:cBhvr>
                                      <p:to x="100000" y="100000"/>
                                    </p:animScale>
                                  </p:childTnLst>
                                </p:cTn>
                              </p:par>
                            </p:childTnLst>
                          </p:cTn>
                        </p:par>
                      </p:childTnLst>
                    </p:cTn>
                  </p:par>
                  <p:par>
                    <p:cTn id="117" fill="hold">
                      <p:stCondLst>
                        <p:cond delay="indefinite"/>
                      </p:stCondLst>
                      <p:childTnLst>
                        <p:par>
                          <p:cTn id="118" fill="hold">
                            <p:stCondLst>
                              <p:cond delay="0"/>
                            </p:stCondLst>
                            <p:childTnLst>
                              <p:par>
                                <p:cTn id="119" presetID="2" presetClass="entr" presetSubtype="2" fill="hold" grpId="0" nodeType="clickEffect">
                                  <p:stCondLst>
                                    <p:cond delay="0"/>
                                  </p:stCondLst>
                                  <p:childTnLst>
                                    <p:set>
                                      <p:cBhvr>
                                        <p:cTn id="120" dur="1" fill="hold">
                                          <p:stCondLst>
                                            <p:cond delay="0"/>
                                          </p:stCondLst>
                                        </p:cTn>
                                        <p:tgtEl>
                                          <p:spTgt spid="36"/>
                                        </p:tgtEl>
                                        <p:attrNameLst>
                                          <p:attrName>style.visibility</p:attrName>
                                        </p:attrNameLst>
                                      </p:cBhvr>
                                      <p:to>
                                        <p:strVal val="visible"/>
                                      </p:to>
                                    </p:set>
                                    <p:anim calcmode="lin" valueType="num">
                                      <p:cBhvr additive="base">
                                        <p:cTn id="121" dur="500" fill="hold"/>
                                        <p:tgtEl>
                                          <p:spTgt spid="36"/>
                                        </p:tgtEl>
                                        <p:attrNameLst>
                                          <p:attrName>ppt_x</p:attrName>
                                        </p:attrNameLst>
                                      </p:cBhvr>
                                      <p:tavLst>
                                        <p:tav tm="0">
                                          <p:val>
                                            <p:strVal val="1+#ppt_w/2"/>
                                          </p:val>
                                        </p:tav>
                                        <p:tav tm="100000">
                                          <p:val>
                                            <p:strVal val="#ppt_x"/>
                                          </p:val>
                                        </p:tav>
                                      </p:tavLst>
                                    </p:anim>
                                    <p:anim calcmode="lin" valueType="num">
                                      <p:cBhvr additive="base">
                                        <p:cTn id="122"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33" grpId="0"/>
      <p:bldP spid="34" grpId="0"/>
      <p:bldP spid="35" grpId="0"/>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rot="0">
            <a:off x="942340" y="2354580"/>
            <a:ext cx="3200400" cy="3084195"/>
            <a:chOff x="5240941" y="1151212"/>
            <a:chExt cx="2856309" cy="2855119"/>
          </a:xfrm>
        </p:grpSpPr>
        <p:sp>
          <p:nvSpPr>
            <p:cNvPr id="28" name="椭圆 27"/>
            <p:cNvSpPr/>
            <p:nvPr/>
          </p:nvSpPr>
          <p:spPr bwMode="auto">
            <a:xfrm>
              <a:off x="5240941" y="1151212"/>
              <a:ext cx="2856309" cy="2855119"/>
            </a:xfrm>
            <a:prstGeom prst="ellipse">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29" name="椭圆 28"/>
            <p:cNvSpPr/>
            <p:nvPr/>
          </p:nvSpPr>
          <p:spPr bwMode="auto">
            <a:xfrm>
              <a:off x="5307616" y="1217887"/>
              <a:ext cx="2722959" cy="2721769"/>
            </a:xfrm>
            <a:prstGeom prst="ellipse">
              <a:avLst/>
            </a:prstGeom>
            <a:blipFill rotWithShape="1">
              <a:blip r:embed="rId1" cstate="screen">
                <a:extLst>
                  <a:ext uri="{BEBA8EAE-BF5A-486C-A8C5-ECC9F3942E4B}">
                    <a14:imgProps xmlns:a14="http://schemas.microsoft.com/office/drawing/2010/main">
                      <a14:imgLayer r:embed="rId2">
                        <a14:imgEffect>
                          <a14:brightnessContrast bright="20000"/>
                        </a14:imgEffect>
                      </a14:imgLayer>
                    </a14:imgProps>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grpSp>
      <p:sp>
        <p:nvSpPr>
          <p:cNvPr id="30" name="弧形 29"/>
          <p:cNvSpPr/>
          <p:nvPr/>
        </p:nvSpPr>
        <p:spPr>
          <a:xfrm rot="5400000">
            <a:off x="546100" y="1816100"/>
            <a:ext cx="4241165" cy="4399280"/>
          </a:xfrm>
          <a:prstGeom prst="arc">
            <a:avLst>
              <a:gd name="adj1" fmla="val 10885653"/>
              <a:gd name="adj2" fmla="val 0"/>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7" name="椭圆 56"/>
          <p:cNvSpPr/>
          <p:nvPr/>
        </p:nvSpPr>
        <p:spPr bwMode="auto">
          <a:xfrm>
            <a:off x="3366770" y="1824355"/>
            <a:ext cx="370205" cy="356870"/>
          </a:xfrm>
          <a:prstGeom prst="ellipse">
            <a:avLst/>
          </a:prstGeom>
          <a:solidFill>
            <a:srgbClr val="365FAA"/>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solidFill>
                  <a:schemeClr val="bg1"/>
                </a:solidFill>
              </a:rPr>
              <a:t>1</a:t>
            </a:r>
            <a:endParaRPr lang="zh-CN" altLang="en-US" dirty="0">
              <a:solidFill>
                <a:schemeClr val="bg1"/>
              </a:solidFill>
            </a:endParaRPr>
          </a:p>
        </p:txBody>
      </p:sp>
      <p:sp>
        <p:nvSpPr>
          <p:cNvPr id="58" name="椭圆 57"/>
          <p:cNvSpPr/>
          <p:nvPr/>
        </p:nvSpPr>
        <p:spPr bwMode="auto">
          <a:xfrm>
            <a:off x="4465955" y="2836545"/>
            <a:ext cx="370205" cy="356870"/>
          </a:xfrm>
          <a:prstGeom prst="ellipse">
            <a:avLst/>
          </a:prstGeom>
          <a:solidFill>
            <a:schemeClr val="accent2"/>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solidFill>
                  <a:schemeClr val="bg1"/>
                </a:solidFill>
              </a:rPr>
              <a:t>2</a:t>
            </a:r>
            <a:endParaRPr lang="zh-CN" altLang="en-US" dirty="0">
              <a:solidFill>
                <a:schemeClr val="bg1"/>
              </a:solidFill>
            </a:endParaRPr>
          </a:p>
        </p:txBody>
      </p:sp>
      <p:sp>
        <p:nvSpPr>
          <p:cNvPr id="62" name="椭圆 61"/>
          <p:cNvSpPr/>
          <p:nvPr/>
        </p:nvSpPr>
        <p:spPr bwMode="auto">
          <a:xfrm>
            <a:off x="4496435" y="4504055"/>
            <a:ext cx="370205" cy="356870"/>
          </a:xfrm>
          <a:prstGeom prst="ellipse">
            <a:avLst/>
          </a:prstGeom>
          <a:solidFill>
            <a:srgbClr val="365FAA"/>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solidFill>
                  <a:schemeClr val="bg1"/>
                </a:solidFill>
              </a:rPr>
              <a:t>3</a:t>
            </a:r>
            <a:endParaRPr lang="zh-CN" altLang="en-US" dirty="0">
              <a:solidFill>
                <a:schemeClr val="bg1"/>
              </a:solidFill>
            </a:endParaRPr>
          </a:p>
        </p:txBody>
      </p:sp>
      <p:sp>
        <p:nvSpPr>
          <p:cNvPr id="63" name="椭圆 62"/>
          <p:cNvSpPr/>
          <p:nvPr/>
        </p:nvSpPr>
        <p:spPr bwMode="auto">
          <a:xfrm>
            <a:off x="3366770" y="5738495"/>
            <a:ext cx="370205" cy="356870"/>
          </a:xfrm>
          <a:prstGeom prst="ellipse">
            <a:avLst/>
          </a:prstGeom>
          <a:solidFill>
            <a:schemeClr val="accent2"/>
          </a:solidFill>
          <a:ln>
            <a:no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en-US" altLang="zh-CN" dirty="0">
                <a:solidFill>
                  <a:schemeClr val="bg1"/>
                </a:solidFill>
              </a:rPr>
              <a:t>4</a:t>
            </a:r>
            <a:endParaRPr lang="zh-CN" altLang="en-US" dirty="0">
              <a:solidFill>
                <a:schemeClr val="bg1"/>
              </a:solidFill>
            </a:endParaRPr>
          </a:p>
        </p:txBody>
      </p:sp>
      <p:sp>
        <p:nvSpPr>
          <p:cNvPr id="39" name="圆角矩形 38"/>
          <p:cNvSpPr/>
          <p:nvPr/>
        </p:nvSpPr>
        <p:spPr bwMode="auto">
          <a:xfrm flipH="1">
            <a:off x="5171440" y="1316355"/>
            <a:ext cx="5398770" cy="820420"/>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40" name="TextBox 72"/>
          <p:cNvSpPr txBox="1"/>
          <p:nvPr/>
        </p:nvSpPr>
        <p:spPr bwMode="auto">
          <a:xfrm>
            <a:off x="6165850" y="1443355"/>
            <a:ext cx="3698240" cy="33718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600" b="1" kern="0" dirty="0">
                <a:solidFill>
                  <a:schemeClr val="bg1">
                    <a:lumMod val="50000"/>
                  </a:schemeClr>
                </a:solidFill>
                <a:cs typeface="Arial" panose="020B0604020202020204" pitchFamily="34" charset="0"/>
              </a:rPr>
              <a:t>行业领先的多元化发展公司</a:t>
            </a:r>
            <a:r>
              <a:rPr lang="en-US" altLang="zh-CN" sz="1600" b="1" kern="0" dirty="0">
                <a:solidFill>
                  <a:schemeClr val="bg1">
                    <a:lumMod val="50000"/>
                  </a:schemeClr>
                </a:solidFill>
                <a:cs typeface="Arial" panose="020B0604020202020204" pitchFamily="34" charset="0"/>
              </a:rPr>
              <a:t> </a:t>
            </a:r>
            <a:endParaRPr lang="en-US" altLang="zh-CN" sz="1600" b="1" kern="0" dirty="0">
              <a:solidFill>
                <a:schemeClr val="bg1">
                  <a:lumMod val="50000"/>
                </a:schemeClr>
              </a:solidFill>
              <a:cs typeface="Arial" panose="020B0604020202020204" pitchFamily="34" charset="0"/>
            </a:endParaRPr>
          </a:p>
        </p:txBody>
      </p:sp>
      <p:sp>
        <p:nvSpPr>
          <p:cNvPr id="88" name="圆角矩形 87"/>
          <p:cNvSpPr/>
          <p:nvPr/>
        </p:nvSpPr>
        <p:spPr bwMode="auto">
          <a:xfrm flipH="1">
            <a:off x="5970905" y="2746375"/>
            <a:ext cx="5398770" cy="820420"/>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89" name="TextBox 72"/>
          <p:cNvSpPr txBox="1"/>
          <p:nvPr/>
        </p:nvSpPr>
        <p:spPr bwMode="auto">
          <a:xfrm>
            <a:off x="6774180" y="2981325"/>
            <a:ext cx="3698240" cy="33718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600" b="1" kern="0" dirty="0">
                <a:solidFill>
                  <a:schemeClr val="bg1">
                    <a:lumMod val="50000"/>
                  </a:schemeClr>
                </a:solidFill>
                <a:latin typeface="+mn-ea"/>
                <a:cs typeface="Arial" panose="020B0604020202020204" pitchFamily="34" charset="0"/>
              </a:rPr>
              <a:t>诚信、敬业、务实、创新</a:t>
            </a:r>
            <a:r>
              <a:rPr lang="en-US" altLang="zh-CN" sz="1600" b="1" kern="0" dirty="0">
                <a:solidFill>
                  <a:schemeClr val="bg1">
                    <a:lumMod val="50000"/>
                  </a:schemeClr>
                </a:solidFill>
                <a:latin typeface="+mn-ea"/>
                <a:cs typeface="Arial" panose="020B0604020202020204" pitchFamily="34" charset="0"/>
              </a:rPr>
              <a:t> </a:t>
            </a:r>
            <a:endParaRPr lang="en-US" altLang="zh-CN" sz="1600" b="1" kern="0" dirty="0">
              <a:solidFill>
                <a:schemeClr val="bg1">
                  <a:lumMod val="50000"/>
                </a:schemeClr>
              </a:solidFill>
              <a:latin typeface="+mn-ea"/>
              <a:cs typeface="Arial" panose="020B0604020202020204" pitchFamily="34" charset="0"/>
            </a:endParaRPr>
          </a:p>
        </p:txBody>
      </p:sp>
      <p:sp>
        <p:nvSpPr>
          <p:cNvPr id="96" name="圆角矩形 95"/>
          <p:cNvSpPr/>
          <p:nvPr/>
        </p:nvSpPr>
        <p:spPr bwMode="auto">
          <a:xfrm flipH="1">
            <a:off x="6066155" y="4157345"/>
            <a:ext cx="5398770" cy="820420"/>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97" name="TextBox 72"/>
          <p:cNvSpPr txBox="1"/>
          <p:nvPr/>
        </p:nvSpPr>
        <p:spPr bwMode="auto">
          <a:xfrm>
            <a:off x="6774180" y="4434205"/>
            <a:ext cx="3698240" cy="33718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600" b="1" kern="0" dirty="0">
                <a:solidFill>
                  <a:schemeClr val="bg1">
                    <a:lumMod val="50000"/>
                  </a:schemeClr>
                </a:solidFill>
                <a:cs typeface="Arial" panose="020B0604020202020204" pitchFamily="34" charset="0"/>
              </a:rPr>
              <a:t>国际化、品牌化、专业化</a:t>
            </a:r>
            <a:r>
              <a:rPr lang="en-US" altLang="zh-CN" sz="1600" b="1" kern="0" dirty="0">
                <a:solidFill>
                  <a:schemeClr val="bg1">
                    <a:lumMod val="50000"/>
                  </a:schemeClr>
                </a:solidFill>
                <a:cs typeface="Arial" panose="020B0604020202020204" pitchFamily="34" charset="0"/>
              </a:rPr>
              <a:t> </a:t>
            </a:r>
            <a:endParaRPr lang="en-US" altLang="zh-CN" sz="1600" b="1" kern="0" dirty="0">
              <a:solidFill>
                <a:schemeClr val="bg1">
                  <a:lumMod val="50000"/>
                </a:schemeClr>
              </a:solidFill>
              <a:cs typeface="Arial" panose="020B0604020202020204" pitchFamily="34" charset="0"/>
            </a:endParaRPr>
          </a:p>
        </p:txBody>
      </p:sp>
      <p:sp>
        <p:nvSpPr>
          <p:cNvPr id="104" name="圆角矩形 103"/>
          <p:cNvSpPr/>
          <p:nvPr/>
        </p:nvSpPr>
        <p:spPr bwMode="auto">
          <a:xfrm flipH="1">
            <a:off x="5171440" y="5607685"/>
            <a:ext cx="5398770" cy="820420"/>
          </a:xfrm>
          <a:prstGeom prst="roundRect">
            <a:avLst>
              <a:gd name="adj" fmla="val 50000"/>
            </a:avLst>
          </a:prstGeom>
          <a:gradFill flip="none" rotWithShape="1">
            <a:gsLst>
              <a:gs pos="0">
                <a:schemeClr val="bg1"/>
              </a:gs>
              <a:gs pos="100000">
                <a:srgbClr val="E0E0E0"/>
              </a:gs>
            </a:gsLst>
            <a:lin ang="5400000" scaled="1"/>
            <a:tileRect/>
          </a:gradFill>
          <a:ln>
            <a:no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prstClr val="white"/>
              </a:solidFill>
            </a:endParaRPr>
          </a:p>
        </p:txBody>
      </p:sp>
      <p:sp>
        <p:nvSpPr>
          <p:cNvPr id="105" name="TextBox 72"/>
          <p:cNvSpPr txBox="1"/>
          <p:nvPr/>
        </p:nvSpPr>
        <p:spPr bwMode="auto">
          <a:xfrm>
            <a:off x="5973445" y="5849620"/>
            <a:ext cx="4497705" cy="337185"/>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CN" altLang="en-US" sz="1600" b="1" kern="0" dirty="0">
                <a:solidFill>
                  <a:schemeClr val="bg1">
                    <a:lumMod val="50000"/>
                  </a:schemeClr>
                </a:solidFill>
                <a:cs typeface="Arial" panose="020B0604020202020204" pitchFamily="34" charset="0"/>
              </a:rPr>
              <a:t>成就客户、成就品牌、成就员工</a:t>
            </a:r>
            <a:endParaRPr lang="en-US" altLang="zh-CN" sz="1600" b="1" kern="0" dirty="0">
              <a:solidFill>
                <a:schemeClr val="bg1">
                  <a:lumMod val="50000"/>
                </a:schemeClr>
              </a:solidFill>
              <a:cs typeface="Arial" panose="020B0604020202020204" pitchFamily="34" charset="0"/>
            </a:endParaRPr>
          </a:p>
        </p:txBody>
      </p:sp>
      <p:grpSp>
        <p:nvGrpSpPr>
          <p:cNvPr id="56" name="组合 55"/>
          <p:cNvGrpSpPr/>
          <p:nvPr/>
        </p:nvGrpSpPr>
        <p:grpSpPr>
          <a:xfrm rot="0">
            <a:off x="4681220" y="1123950"/>
            <a:ext cx="1249045" cy="1204595"/>
            <a:chOff x="4229236" y="3968984"/>
            <a:chExt cx="792000" cy="792000"/>
          </a:xfrm>
        </p:grpSpPr>
        <p:sp>
          <p:nvSpPr>
            <p:cNvPr id="60" name="MH_Other_2"/>
            <p:cNvSpPr/>
            <p:nvPr>
              <p:custDataLst>
                <p:tags r:id="rId3"/>
              </p:custDataLst>
            </p:nvPr>
          </p:nvSpPr>
          <p:spPr>
            <a:xfrm>
              <a:off x="4229236" y="3968984"/>
              <a:ext cx="792000" cy="792000"/>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1" name="MH_Title_1"/>
            <p:cNvSpPr/>
            <p:nvPr>
              <p:custDataLst>
                <p:tags r:id="rId4"/>
              </p:custDataLst>
            </p:nvPr>
          </p:nvSpPr>
          <p:spPr>
            <a:xfrm>
              <a:off x="4355236" y="4094984"/>
              <a:ext cx="540000" cy="540000"/>
            </a:xfrm>
            <a:prstGeom prst="ellipse">
              <a:avLst/>
            </a:prstGeom>
            <a:solidFill>
              <a:srgbClr val="365FAA"/>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600" b="1" dirty="0">
                  <a:latin typeface="Impact" panose="020B0806030902050204" pitchFamily="34" charset="0"/>
                </a:rPr>
                <a:t>定位</a:t>
              </a:r>
              <a:endParaRPr lang="zh-CN" altLang="en-US" sz="1600" b="1" dirty="0">
                <a:latin typeface="Impact" panose="020B0806030902050204" pitchFamily="34" charset="0"/>
              </a:endParaRPr>
            </a:p>
          </p:txBody>
        </p:sp>
      </p:grpSp>
      <p:grpSp>
        <p:nvGrpSpPr>
          <p:cNvPr id="65" name="组合 64"/>
          <p:cNvGrpSpPr/>
          <p:nvPr/>
        </p:nvGrpSpPr>
        <p:grpSpPr>
          <a:xfrm rot="0">
            <a:off x="5363845" y="2533015"/>
            <a:ext cx="1249045" cy="1204595"/>
            <a:chOff x="4229236" y="3968984"/>
            <a:chExt cx="792000" cy="792000"/>
          </a:xfrm>
        </p:grpSpPr>
        <p:sp>
          <p:nvSpPr>
            <p:cNvPr id="67" name="MH_Other_2"/>
            <p:cNvSpPr/>
            <p:nvPr>
              <p:custDataLst>
                <p:tags r:id="rId5"/>
              </p:custDataLst>
            </p:nvPr>
          </p:nvSpPr>
          <p:spPr>
            <a:xfrm>
              <a:off x="4229236" y="3968984"/>
              <a:ext cx="792000" cy="792000"/>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68" name="MH_Title_1"/>
            <p:cNvSpPr/>
            <p:nvPr>
              <p:custDataLst>
                <p:tags r:id="rId6"/>
              </p:custDataLst>
            </p:nvPr>
          </p:nvSpPr>
          <p:spPr>
            <a:xfrm>
              <a:off x="4355236" y="4094984"/>
              <a:ext cx="540000" cy="540000"/>
            </a:xfrm>
            <a:prstGeom prst="ellipse">
              <a:avLst/>
            </a:prstGeom>
            <a:solidFill>
              <a:schemeClr val="accent2"/>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600" b="1" dirty="0">
                  <a:latin typeface="Impact" panose="020B0806030902050204" pitchFamily="34" charset="0"/>
                </a:rPr>
                <a:t>理念</a:t>
              </a:r>
              <a:endParaRPr lang="zh-CN" altLang="en-US" sz="1200" b="1" dirty="0">
                <a:latin typeface="Impact" panose="020B0806030902050204" pitchFamily="34" charset="0"/>
              </a:endParaRPr>
            </a:p>
          </p:txBody>
        </p:sp>
      </p:grpSp>
      <p:grpSp>
        <p:nvGrpSpPr>
          <p:cNvPr id="70" name="组合 69"/>
          <p:cNvGrpSpPr/>
          <p:nvPr/>
        </p:nvGrpSpPr>
        <p:grpSpPr>
          <a:xfrm rot="0">
            <a:off x="5363845" y="3965575"/>
            <a:ext cx="1249045" cy="1204595"/>
            <a:chOff x="4229236" y="3968984"/>
            <a:chExt cx="792000" cy="792000"/>
          </a:xfrm>
        </p:grpSpPr>
        <p:sp>
          <p:nvSpPr>
            <p:cNvPr id="72" name="MH_Other_2"/>
            <p:cNvSpPr/>
            <p:nvPr>
              <p:custDataLst>
                <p:tags r:id="rId7"/>
              </p:custDataLst>
            </p:nvPr>
          </p:nvSpPr>
          <p:spPr>
            <a:xfrm>
              <a:off x="4229236" y="3968984"/>
              <a:ext cx="792000" cy="792000"/>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3" name="MH_Title_1"/>
            <p:cNvSpPr/>
            <p:nvPr>
              <p:custDataLst>
                <p:tags r:id="rId8"/>
              </p:custDataLst>
            </p:nvPr>
          </p:nvSpPr>
          <p:spPr>
            <a:xfrm>
              <a:off x="4355236" y="4094984"/>
              <a:ext cx="540000" cy="540000"/>
            </a:xfrm>
            <a:prstGeom prst="ellipse">
              <a:avLst/>
            </a:prstGeom>
            <a:solidFill>
              <a:srgbClr val="365FAA"/>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600" b="1" dirty="0">
                  <a:latin typeface="Impact" panose="020B0806030902050204" pitchFamily="34" charset="0"/>
                </a:rPr>
                <a:t>目标</a:t>
              </a:r>
              <a:endParaRPr lang="zh-CN" altLang="en-US" sz="1200" b="1" dirty="0">
                <a:latin typeface="Impact" panose="020B0806030902050204" pitchFamily="34" charset="0"/>
              </a:endParaRPr>
            </a:p>
          </p:txBody>
        </p:sp>
      </p:grpSp>
      <p:grpSp>
        <p:nvGrpSpPr>
          <p:cNvPr id="75" name="组合 74"/>
          <p:cNvGrpSpPr/>
          <p:nvPr/>
        </p:nvGrpSpPr>
        <p:grpSpPr>
          <a:xfrm rot="0">
            <a:off x="4681220" y="5378450"/>
            <a:ext cx="1249045" cy="1204595"/>
            <a:chOff x="4229236" y="3968984"/>
            <a:chExt cx="792000" cy="792000"/>
          </a:xfrm>
        </p:grpSpPr>
        <p:sp>
          <p:nvSpPr>
            <p:cNvPr id="77" name="MH_Other_2"/>
            <p:cNvSpPr/>
            <p:nvPr>
              <p:custDataLst>
                <p:tags r:id="rId9"/>
              </p:custDataLst>
            </p:nvPr>
          </p:nvSpPr>
          <p:spPr>
            <a:xfrm>
              <a:off x="4229236" y="3968984"/>
              <a:ext cx="792000" cy="792000"/>
            </a:xfrm>
            <a:prstGeom prst="ellipse">
              <a:avLst/>
            </a:prstGeom>
            <a:gradFill flip="none" rotWithShape="1">
              <a:gsLst>
                <a:gs pos="100000">
                  <a:schemeClr val="bg1"/>
                </a:gs>
                <a:gs pos="0">
                  <a:srgbClr val="E0E0E0"/>
                </a:gs>
              </a:gsLst>
              <a:lin ang="8100000" scaled="0"/>
              <a:tileRect/>
            </a:gradFill>
            <a:ln w="34925">
              <a:gradFill>
                <a:gsLst>
                  <a:gs pos="100000">
                    <a:schemeClr val="bg1">
                      <a:lumMod val="85000"/>
                    </a:schemeClr>
                  </a:gs>
                  <a:gs pos="0">
                    <a:schemeClr val="bg1"/>
                  </a:gs>
                </a:gsLst>
                <a:lin ang="8100000" scaled="0"/>
              </a:gradFill>
            </a:ln>
            <a:effectLst>
              <a:outerShdw blurRad="279400" dist="2540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a:solidFill>
                  <a:prstClr val="white"/>
                </a:solidFill>
              </a:endParaRPr>
            </a:p>
          </p:txBody>
        </p:sp>
        <p:sp>
          <p:nvSpPr>
            <p:cNvPr id="78" name="MH_Title_1"/>
            <p:cNvSpPr/>
            <p:nvPr>
              <p:custDataLst>
                <p:tags r:id="rId10"/>
              </p:custDataLst>
            </p:nvPr>
          </p:nvSpPr>
          <p:spPr>
            <a:xfrm>
              <a:off x="4355236" y="4094984"/>
              <a:ext cx="540000" cy="540000"/>
            </a:xfrm>
            <a:prstGeom prst="ellipse">
              <a:avLst/>
            </a:prstGeom>
            <a:solidFill>
              <a:schemeClr val="accent2"/>
            </a:solidFill>
            <a:ln>
              <a:noFill/>
            </a:ln>
            <a:effectLst>
              <a:innerShdw blurRad="63500" dist="50800" dir="18900000">
                <a:prstClr val="black">
                  <a:alpha val="30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r>
                <a:rPr lang="zh-CN" altLang="en-US" sz="1600" b="1" dirty="0">
                  <a:latin typeface="Impact" panose="020B0806030902050204" pitchFamily="34" charset="0"/>
                </a:rPr>
                <a:t>使命</a:t>
              </a:r>
              <a:endParaRPr lang="zh-CN" altLang="en-US" sz="1200" b="1" dirty="0">
                <a:latin typeface="Impact" panose="020B0806030902050204" pitchFamily="34" charset="0"/>
              </a:endParaRPr>
            </a:p>
          </p:txBody>
        </p:sp>
      </p:grpSp>
      <p:sp>
        <p:nvSpPr>
          <p:cNvPr id="2" name="矩形 1"/>
          <p:cNvSpPr/>
          <p:nvPr/>
        </p:nvSpPr>
        <p:spPr>
          <a:xfrm>
            <a:off x="0" y="149545"/>
            <a:ext cx="1787236" cy="751002"/>
          </a:xfrm>
          <a:prstGeom prst="rect">
            <a:avLst/>
          </a:prstGeom>
          <a:blipFill rotWithShape="1">
            <a:blip r:embed="rId1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企业文化</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heel(1)">
                                      <p:cBhvr>
                                        <p:cTn id="7" dur="2000"/>
                                        <p:tgtEl>
                                          <p:spTgt spid="4"/>
                                        </p:tgtEl>
                                      </p:cBhvr>
                                    </p:animEffect>
                                  </p:childTnLst>
                                </p:cTn>
                              </p:par>
                              <p:par>
                                <p:cTn id="8" presetID="21" presetClass="entr" presetSubtype="1" fill="hold" grpId="0"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wheel(1)">
                                      <p:cBhvr>
                                        <p:cTn id="10" dur="2000"/>
                                        <p:tgtEl>
                                          <p:spTgt spid="57"/>
                                        </p:tgtEl>
                                      </p:cBhvr>
                                    </p:animEffect>
                                  </p:childTnLst>
                                </p:cTn>
                              </p:par>
                              <p:par>
                                <p:cTn id="11" presetID="21" presetClass="entr" presetSubtype="1" fill="hold" grpId="0" nodeType="withEffect">
                                  <p:stCondLst>
                                    <p:cond delay="0"/>
                                  </p:stCondLst>
                                  <p:childTnLst>
                                    <p:set>
                                      <p:cBhvr>
                                        <p:cTn id="12" dur="1" fill="hold">
                                          <p:stCondLst>
                                            <p:cond delay="0"/>
                                          </p:stCondLst>
                                        </p:cTn>
                                        <p:tgtEl>
                                          <p:spTgt spid="58"/>
                                        </p:tgtEl>
                                        <p:attrNameLst>
                                          <p:attrName>style.visibility</p:attrName>
                                        </p:attrNameLst>
                                      </p:cBhvr>
                                      <p:to>
                                        <p:strVal val="visible"/>
                                      </p:to>
                                    </p:set>
                                    <p:animEffect transition="in" filter="wheel(1)">
                                      <p:cBhvr>
                                        <p:cTn id="13" dur="2000"/>
                                        <p:tgtEl>
                                          <p:spTgt spid="58"/>
                                        </p:tgtEl>
                                      </p:cBhvr>
                                    </p:animEffect>
                                  </p:childTnLst>
                                </p:cTn>
                              </p:par>
                              <p:par>
                                <p:cTn id="14" presetID="21" presetClass="entr" presetSubtype="1" fill="hold" grpId="0" nodeType="withEffect">
                                  <p:stCondLst>
                                    <p:cond delay="0"/>
                                  </p:stCondLst>
                                  <p:childTnLst>
                                    <p:set>
                                      <p:cBhvr>
                                        <p:cTn id="15" dur="1" fill="hold">
                                          <p:stCondLst>
                                            <p:cond delay="0"/>
                                          </p:stCondLst>
                                        </p:cTn>
                                        <p:tgtEl>
                                          <p:spTgt spid="62"/>
                                        </p:tgtEl>
                                        <p:attrNameLst>
                                          <p:attrName>style.visibility</p:attrName>
                                        </p:attrNameLst>
                                      </p:cBhvr>
                                      <p:to>
                                        <p:strVal val="visible"/>
                                      </p:to>
                                    </p:set>
                                    <p:animEffect transition="in" filter="wheel(1)">
                                      <p:cBhvr>
                                        <p:cTn id="16" dur="2000"/>
                                        <p:tgtEl>
                                          <p:spTgt spid="62"/>
                                        </p:tgtEl>
                                      </p:cBhvr>
                                    </p:animEffect>
                                  </p:childTnLst>
                                </p:cTn>
                              </p:par>
                              <p:par>
                                <p:cTn id="17" presetID="21" presetClass="entr" presetSubtype="1" fill="hold" grpId="0" nodeType="withEffect">
                                  <p:stCondLst>
                                    <p:cond delay="0"/>
                                  </p:stCondLst>
                                  <p:childTnLst>
                                    <p:set>
                                      <p:cBhvr>
                                        <p:cTn id="18" dur="1" fill="hold">
                                          <p:stCondLst>
                                            <p:cond delay="0"/>
                                          </p:stCondLst>
                                        </p:cTn>
                                        <p:tgtEl>
                                          <p:spTgt spid="63"/>
                                        </p:tgtEl>
                                        <p:attrNameLst>
                                          <p:attrName>style.visibility</p:attrName>
                                        </p:attrNameLst>
                                      </p:cBhvr>
                                      <p:to>
                                        <p:strVal val="visible"/>
                                      </p:to>
                                    </p:set>
                                    <p:animEffect transition="in" filter="wheel(1)">
                                      <p:cBhvr>
                                        <p:cTn id="19" dur="2000"/>
                                        <p:tgtEl>
                                          <p:spTgt spid="63"/>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39"/>
                                        </p:tgtEl>
                                        <p:attrNameLst>
                                          <p:attrName>style.visibility</p:attrName>
                                        </p:attrNameLst>
                                      </p:cBhvr>
                                      <p:to>
                                        <p:strVal val="visible"/>
                                      </p:to>
                                    </p:set>
                                    <p:anim calcmode="lin" valueType="num">
                                      <p:cBhvr additive="base">
                                        <p:cTn id="24" dur="500" fill="hold"/>
                                        <p:tgtEl>
                                          <p:spTgt spid="39"/>
                                        </p:tgtEl>
                                        <p:attrNameLst>
                                          <p:attrName>ppt_x</p:attrName>
                                        </p:attrNameLst>
                                      </p:cBhvr>
                                      <p:tavLst>
                                        <p:tav tm="0">
                                          <p:val>
                                            <p:strVal val="1+#ppt_w/2"/>
                                          </p:val>
                                        </p:tav>
                                        <p:tav tm="100000">
                                          <p:val>
                                            <p:strVal val="#ppt_x"/>
                                          </p:val>
                                        </p:tav>
                                      </p:tavLst>
                                    </p:anim>
                                    <p:anim calcmode="lin" valueType="num">
                                      <p:cBhvr additive="base">
                                        <p:cTn id="25" dur="500" fill="hold"/>
                                        <p:tgtEl>
                                          <p:spTgt spid="39"/>
                                        </p:tgtEl>
                                        <p:attrNameLst>
                                          <p:attrName>ppt_y</p:attrName>
                                        </p:attrNameLst>
                                      </p:cBhvr>
                                      <p:tavLst>
                                        <p:tav tm="0">
                                          <p:val>
                                            <p:strVal val="#ppt_y"/>
                                          </p:val>
                                        </p:tav>
                                        <p:tav tm="100000">
                                          <p:val>
                                            <p:strVal val="#ppt_y"/>
                                          </p:val>
                                        </p:tav>
                                      </p:tavLst>
                                    </p:anim>
                                  </p:childTnLst>
                                </p:cTn>
                              </p:par>
                              <p:par>
                                <p:cTn id="26" presetID="2" presetClass="entr" presetSubtype="2" fill="hold" grpId="0" nodeType="withEffect">
                                  <p:stCondLst>
                                    <p:cond delay="0"/>
                                  </p:stCondLst>
                                  <p:childTnLst>
                                    <p:set>
                                      <p:cBhvr>
                                        <p:cTn id="27" dur="1" fill="hold">
                                          <p:stCondLst>
                                            <p:cond delay="0"/>
                                          </p:stCondLst>
                                        </p:cTn>
                                        <p:tgtEl>
                                          <p:spTgt spid="40"/>
                                        </p:tgtEl>
                                        <p:attrNameLst>
                                          <p:attrName>style.visibility</p:attrName>
                                        </p:attrNameLst>
                                      </p:cBhvr>
                                      <p:to>
                                        <p:strVal val="visible"/>
                                      </p:to>
                                    </p:set>
                                    <p:anim calcmode="lin" valueType="num">
                                      <p:cBhvr additive="base">
                                        <p:cTn id="28" dur="500" fill="hold"/>
                                        <p:tgtEl>
                                          <p:spTgt spid="40"/>
                                        </p:tgtEl>
                                        <p:attrNameLst>
                                          <p:attrName>ppt_x</p:attrName>
                                        </p:attrNameLst>
                                      </p:cBhvr>
                                      <p:tavLst>
                                        <p:tav tm="0">
                                          <p:val>
                                            <p:strVal val="1+#ppt_w/2"/>
                                          </p:val>
                                        </p:tav>
                                        <p:tav tm="100000">
                                          <p:val>
                                            <p:strVal val="#ppt_x"/>
                                          </p:val>
                                        </p:tav>
                                      </p:tavLst>
                                    </p:anim>
                                    <p:anim calcmode="lin" valueType="num">
                                      <p:cBhvr additive="base">
                                        <p:cTn id="29" dur="500" fill="hold"/>
                                        <p:tgtEl>
                                          <p:spTgt spid="40"/>
                                        </p:tgtEl>
                                        <p:attrNameLst>
                                          <p:attrName>ppt_y</p:attrName>
                                        </p:attrNameLst>
                                      </p:cBhvr>
                                      <p:tavLst>
                                        <p:tav tm="0">
                                          <p:val>
                                            <p:strVal val="#ppt_y"/>
                                          </p:val>
                                        </p:tav>
                                        <p:tav tm="100000">
                                          <p:val>
                                            <p:strVal val="#ppt_y"/>
                                          </p:val>
                                        </p:tav>
                                      </p:tavLst>
                                    </p:anim>
                                  </p:childTnLst>
                                </p:cTn>
                              </p:par>
                              <p:par>
                                <p:cTn id="30" presetID="2" presetClass="entr" presetSubtype="2" fill="hold" nodeType="withEffect">
                                  <p:stCondLst>
                                    <p:cond delay="0"/>
                                  </p:stCondLst>
                                  <p:childTnLst>
                                    <p:set>
                                      <p:cBhvr>
                                        <p:cTn id="31" dur="1" fill="hold">
                                          <p:stCondLst>
                                            <p:cond delay="0"/>
                                          </p:stCondLst>
                                        </p:cTn>
                                        <p:tgtEl>
                                          <p:spTgt spid="56"/>
                                        </p:tgtEl>
                                        <p:attrNameLst>
                                          <p:attrName>style.visibility</p:attrName>
                                        </p:attrNameLst>
                                      </p:cBhvr>
                                      <p:to>
                                        <p:strVal val="visible"/>
                                      </p:to>
                                    </p:set>
                                    <p:anim calcmode="lin" valueType="num">
                                      <p:cBhvr additive="base">
                                        <p:cTn id="32" dur="500" fill="hold"/>
                                        <p:tgtEl>
                                          <p:spTgt spid="56"/>
                                        </p:tgtEl>
                                        <p:attrNameLst>
                                          <p:attrName>ppt_x</p:attrName>
                                        </p:attrNameLst>
                                      </p:cBhvr>
                                      <p:tavLst>
                                        <p:tav tm="0">
                                          <p:val>
                                            <p:strVal val="1+#ppt_w/2"/>
                                          </p:val>
                                        </p:tav>
                                        <p:tav tm="100000">
                                          <p:val>
                                            <p:strVal val="#ppt_x"/>
                                          </p:val>
                                        </p:tav>
                                      </p:tavLst>
                                    </p:anim>
                                    <p:anim calcmode="lin" valueType="num">
                                      <p:cBhvr additive="base">
                                        <p:cTn id="33" dur="500" fill="hold"/>
                                        <p:tgtEl>
                                          <p:spTgt spid="5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fill="hold" grpId="0" nodeType="clickEffect">
                                  <p:stCondLst>
                                    <p:cond delay="0"/>
                                  </p:stCondLst>
                                  <p:childTnLst>
                                    <p:set>
                                      <p:cBhvr>
                                        <p:cTn id="37" dur="1" fill="hold">
                                          <p:stCondLst>
                                            <p:cond delay="0"/>
                                          </p:stCondLst>
                                        </p:cTn>
                                        <p:tgtEl>
                                          <p:spTgt spid="88"/>
                                        </p:tgtEl>
                                        <p:attrNameLst>
                                          <p:attrName>style.visibility</p:attrName>
                                        </p:attrNameLst>
                                      </p:cBhvr>
                                      <p:to>
                                        <p:strVal val="visible"/>
                                      </p:to>
                                    </p:set>
                                    <p:anim calcmode="lin" valueType="num">
                                      <p:cBhvr additive="base">
                                        <p:cTn id="38" dur="500" fill="hold"/>
                                        <p:tgtEl>
                                          <p:spTgt spid="88"/>
                                        </p:tgtEl>
                                        <p:attrNameLst>
                                          <p:attrName>ppt_x</p:attrName>
                                        </p:attrNameLst>
                                      </p:cBhvr>
                                      <p:tavLst>
                                        <p:tav tm="0">
                                          <p:val>
                                            <p:strVal val="1+#ppt_w/2"/>
                                          </p:val>
                                        </p:tav>
                                        <p:tav tm="100000">
                                          <p:val>
                                            <p:strVal val="#ppt_x"/>
                                          </p:val>
                                        </p:tav>
                                      </p:tavLst>
                                    </p:anim>
                                    <p:anim calcmode="lin" valueType="num">
                                      <p:cBhvr additive="base">
                                        <p:cTn id="39" dur="500" fill="hold"/>
                                        <p:tgtEl>
                                          <p:spTgt spid="88"/>
                                        </p:tgtEl>
                                        <p:attrNameLst>
                                          <p:attrName>ppt_y</p:attrName>
                                        </p:attrNameLst>
                                      </p:cBhvr>
                                      <p:tavLst>
                                        <p:tav tm="0">
                                          <p:val>
                                            <p:strVal val="#ppt_y"/>
                                          </p:val>
                                        </p:tav>
                                        <p:tav tm="100000">
                                          <p:val>
                                            <p:strVal val="#ppt_y"/>
                                          </p:val>
                                        </p:tav>
                                      </p:tavLst>
                                    </p:anim>
                                  </p:childTnLst>
                                </p:cTn>
                              </p:par>
                              <p:par>
                                <p:cTn id="40" presetID="2" presetClass="entr" presetSubtype="2" fill="hold" grpId="0" nodeType="withEffect">
                                  <p:stCondLst>
                                    <p:cond delay="0"/>
                                  </p:stCondLst>
                                  <p:childTnLst>
                                    <p:set>
                                      <p:cBhvr>
                                        <p:cTn id="41" dur="1" fill="hold">
                                          <p:stCondLst>
                                            <p:cond delay="0"/>
                                          </p:stCondLst>
                                        </p:cTn>
                                        <p:tgtEl>
                                          <p:spTgt spid="89"/>
                                        </p:tgtEl>
                                        <p:attrNameLst>
                                          <p:attrName>style.visibility</p:attrName>
                                        </p:attrNameLst>
                                      </p:cBhvr>
                                      <p:to>
                                        <p:strVal val="visible"/>
                                      </p:to>
                                    </p:set>
                                    <p:anim calcmode="lin" valueType="num">
                                      <p:cBhvr additive="base">
                                        <p:cTn id="42" dur="500" fill="hold"/>
                                        <p:tgtEl>
                                          <p:spTgt spid="89"/>
                                        </p:tgtEl>
                                        <p:attrNameLst>
                                          <p:attrName>ppt_x</p:attrName>
                                        </p:attrNameLst>
                                      </p:cBhvr>
                                      <p:tavLst>
                                        <p:tav tm="0">
                                          <p:val>
                                            <p:strVal val="1+#ppt_w/2"/>
                                          </p:val>
                                        </p:tav>
                                        <p:tav tm="100000">
                                          <p:val>
                                            <p:strVal val="#ppt_x"/>
                                          </p:val>
                                        </p:tav>
                                      </p:tavLst>
                                    </p:anim>
                                    <p:anim calcmode="lin" valueType="num">
                                      <p:cBhvr additive="base">
                                        <p:cTn id="43" dur="500" fill="hold"/>
                                        <p:tgtEl>
                                          <p:spTgt spid="89"/>
                                        </p:tgtEl>
                                        <p:attrNameLst>
                                          <p:attrName>ppt_y</p:attrName>
                                        </p:attrNameLst>
                                      </p:cBhvr>
                                      <p:tavLst>
                                        <p:tav tm="0">
                                          <p:val>
                                            <p:strVal val="#ppt_y"/>
                                          </p:val>
                                        </p:tav>
                                        <p:tav tm="100000">
                                          <p:val>
                                            <p:strVal val="#ppt_y"/>
                                          </p:val>
                                        </p:tav>
                                      </p:tavLst>
                                    </p:anim>
                                  </p:childTnLst>
                                </p:cTn>
                              </p:par>
                              <p:par>
                                <p:cTn id="44" presetID="2" presetClass="entr" presetSubtype="2" fill="hold" nodeType="withEffect">
                                  <p:stCondLst>
                                    <p:cond delay="0"/>
                                  </p:stCondLst>
                                  <p:childTnLst>
                                    <p:set>
                                      <p:cBhvr>
                                        <p:cTn id="45" dur="1" fill="hold">
                                          <p:stCondLst>
                                            <p:cond delay="0"/>
                                          </p:stCondLst>
                                        </p:cTn>
                                        <p:tgtEl>
                                          <p:spTgt spid="65"/>
                                        </p:tgtEl>
                                        <p:attrNameLst>
                                          <p:attrName>style.visibility</p:attrName>
                                        </p:attrNameLst>
                                      </p:cBhvr>
                                      <p:to>
                                        <p:strVal val="visible"/>
                                      </p:to>
                                    </p:set>
                                    <p:anim calcmode="lin" valueType="num">
                                      <p:cBhvr additive="base">
                                        <p:cTn id="46" dur="500" fill="hold"/>
                                        <p:tgtEl>
                                          <p:spTgt spid="65"/>
                                        </p:tgtEl>
                                        <p:attrNameLst>
                                          <p:attrName>ppt_x</p:attrName>
                                        </p:attrNameLst>
                                      </p:cBhvr>
                                      <p:tavLst>
                                        <p:tav tm="0">
                                          <p:val>
                                            <p:strVal val="1+#ppt_w/2"/>
                                          </p:val>
                                        </p:tav>
                                        <p:tav tm="100000">
                                          <p:val>
                                            <p:strVal val="#ppt_x"/>
                                          </p:val>
                                        </p:tav>
                                      </p:tavLst>
                                    </p:anim>
                                    <p:anim calcmode="lin" valueType="num">
                                      <p:cBhvr additive="base">
                                        <p:cTn id="47" dur="500" fill="hold"/>
                                        <p:tgtEl>
                                          <p:spTgt spid="65"/>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2" fill="hold" grpId="0" nodeType="clickEffect">
                                  <p:stCondLst>
                                    <p:cond delay="0"/>
                                  </p:stCondLst>
                                  <p:childTnLst>
                                    <p:set>
                                      <p:cBhvr>
                                        <p:cTn id="51" dur="1" fill="hold">
                                          <p:stCondLst>
                                            <p:cond delay="0"/>
                                          </p:stCondLst>
                                        </p:cTn>
                                        <p:tgtEl>
                                          <p:spTgt spid="96"/>
                                        </p:tgtEl>
                                        <p:attrNameLst>
                                          <p:attrName>style.visibility</p:attrName>
                                        </p:attrNameLst>
                                      </p:cBhvr>
                                      <p:to>
                                        <p:strVal val="visible"/>
                                      </p:to>
                                    </p:set>
                                    <p:anim calcmode="lin" valueType="num">
                                      <p:cBhvr additive="base">
                                        <p:cTn id="52" dur="500" fill="hold"/>
                                        <p:tgtEl>
                                          <p:spTgt spid="96"/>
                                        </p:tgtEl>
                                        <p:attrNameLst>
                                          <p:attrName>ppt_x</p:attrName>
                                        </p:attrNameLst>
                                      </p:cBhvr>
                                      <p:tavLst>
                                        <p:tav tm="0">
                                          <p:val>
                                            <p:strVal val="1+#ppt_w/2"/>
                                          </p:val>
                                        </p:tav>
                                        <p:tav tm="100000">
                                          <p:val>
                                            <p:strVal val="#ppt_x"/>
                                          </p:val>
                                        </p:tav>
                                      </p:tavLst>
                                    </p:anim>
                                    <p:anim calcmode="lin" valueType="num">
                                      <p:cBhvr additive="base">
                                        <p:cTn id="53" dur="500" fill="hold"/>
                                        <p:tgtEl>
                                          <p:spTgt spid="96"/>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97"/>
                                        </p:tgtEl>
                                        <p:attrNameLst>
                                          <p:attrName>style.visibility</p:attrName>
                                        </p:attrNameLst>
                                      </p:cBhvr>
                                      <p:to>
                                        <p:strVal val="visible"/>
                                      </p:to>
                                    </p:set>
                                    <p:anim calcmode="lin" valueType="num">
                                      <p:cBhvr additive="base">
                                        <p:cTn id="56" dur="500" fill="hold"/>
                                        <p:tgtEl>
                                          <p:spTgt spid="97"/>
                                        </p:tgtEl>
                                        <p:attrNameLst>
                                          <p:attrName>ppt_x</p:attrName>
                                        </p:attrNameLst>
                                      </p:cBhvr>
                                      <p:tavLst>
                                        <p:tav tm="0">
                                          <p:val>
                                            <p:strVal val="1+#ppt_w/2"/>
                                          </p:val>
                                        </p:tav>
                                        <p:tav tm="100000">
                                          <p:val>
                                            <p:strVal val="#ppt_x"/>
                                          </p:val>
                                        </p:tav>
                                      </p:tavLst>
                                    </p:anim>
                                    <p:anim calcmode="lin" valueType="num">
                                      <p:cBhvr additive="base">
                                        <p:cTn id="57" dur="500" fill="hold"/>
                                        <p:tgtEl>
                                          <p:spTgt spid="97"/>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0"/>
                                  </p:stCondLst>
                                  <p:childTnLst>
                                    <p:set>
                                      <p:cBhvr>
                                        <p:cTn id="59" dur="1" fill="hold">
                                          <p:stCondLst>
                                            <p:cond delay="0"/>
                                          </p:stCondLst>
                                        </p:cTn>
                                        <p:tgtEl>
                                          <p:spTgt spid="70"/>
                                        </p:tgtEl>
                                        <p:attrNameLst>
                                          <p:attrName>style.visibility</p:attrName>
                                        </p:attrNameLst>
                                      </p:cBhvr>
                                      <p:to>
                                        <p:strVal val="visible"/>
                                      </p:to>
                                    </p:set>
                                    <p:anim calcmode="lin" valueType="num">
                                      <p:cBhvr additive="base">
                                        <p:cTn id="60" dur="500" fill="hold"/>
                                        <p:tgtEl>
                                          <p:spTgt spid="70"/>
                                        </p:tgtEl>
                                        <p:attrNameLst>
                                          <p:attrName>ppt_x</p:attrName>
                                        </p:attrNameLst>
                                      </p:cBhvr>
                                      <p:tavLst>
                                        <p:tav tm="0">
                                          <p:val>
                                            <p:strVal val="1+#ppt_w/2"/>
                                          </p:val>
                                        </p:tav>
                                        <p:tav tm="100000">
                                          <p:val>
                                            <p:strVal val="#ppt_x"/>
                                          </p:val>
                                        </p:tav>
                                      </p:tavLst>
                                    </p:anim>
                                    <p:anim calcmode="lin" valueType="num">
                                      <p:cBhvr additive="base">
                                        <p:cTn id="61"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62" fill="hold">
                      <p:stCondLst>
                        <p:cond delay="indefinite"/>
                      </p:stCondLst>
                      <p:childTnLst>
                        <p:par>
                          <p:cTn id="63" fill="hold">
                            <p:stCondLst>
                              <p:cond delay="0"/>
                            </p:stCondLst>
                            <p:childTnLst>
                              <p:par>
                                <p:cTn id="64" presetID="2" presetClass="entr" presetSubtype="2" fill="hold" grpId="0" nodeType="clickEffect">
                                  <p:stCondLst>
                                    <p:cond delay="0"/>
                                  </p:stCondLst>
                                  <p:childTnLst>
                                    <p:set>
                                      <p:cBhvr>
                                        <p:cTn id="65" dur="1" fill="hold">
                                          <p:stCondLst>
                                            <p:cond delay="0"/>
                                          </p:stCondLst>
                                        </p:cTn>
                                        <p:tgtEl>
                                          <p:spTgt spid="104"/>
                                        </p:tgtEl>
                                        <p:attrNameLst>
                                          <p:attrName>style.visibility</p:attrName>
                                        </p:attrNameLst>
                                      </p:cBhvr>
                                      <p:to>
                                        <p:strVal val="visible"/>
                                      </p:to>
                                    </p:set>
                                    <p:anim calcmode="lin" valueType="num">
                                      <p:cBhvr additive="base">
                                        <p:cTn id="66" dur="500" fill="hold"/>
                                        <p:tgtEl>
                                          <p:spTgt spid="104"/>
                                        </p:tgtEl>
                                        <p:attrNameLst>
                                          <p:attrName>ppt_x</p:attrName>
                                        </p:attrNameLst>
                                      </p:cBhvr>
                                      <p:tavLst>
                                        <p:tav tm="0">
                                          <p:val>
                                            <p:strVal val="1+#ppt_w/2"/>
                                          </p:val>
                                        </p:tav>
                                        <p:tav tm="100000">
                                          <p:val>
                                            <p:strVal val="#ppt_x"/>
                                          </p:val>
                                        </p:tav>
                                      </p:tavLst>
                                    </p:anim>
                                    <p:anim calcmode="lin" valueType="num">
                                      <p:cBhvr additive="base">
                                        <p:cTn id="67" dur="500" fill="hold"/>
                                        <p:tgtEl>
                                          <p:spTgt spid="104"/>
                                        </p:tgtEl>
                                        <p:attrNameLst>
                                          <p:attrName>ppt_y</p:attrName>
                                        </p:attrNameLst>
                                      </p:cBhvr>
                                      <p:tavLst>
                                        <p:tav tm="0">
                                          <p:val>
                                            <p:strVal val="#ppt_y"/>
                                          </p:val>
                                        </p:tav>
                                        <p:tav tm="100000">
                                          <p:val>
                                            <p:strVal val="#ppt_y"/>
                                          </p:val>
                                        </p:tav>
                                      </p:tavLst>
                                    </p:anim>
                                  </p:childTnLst>
                                </p:cTn>
                              </p:par>
                              <p:par>
                                <p:cTn id="68" presetID="2" presetClass="entr" presetSubtype="2" fill="hold" grpId="0" nodeType="withEffect">
                                  <p:stCondLst>
                                    <p:cond delay="0"/>
                                  </p:stCondLst>
                                  <p:childTnLst>
                                    <p:set>
                                      <p:cBhvr>
                                        <p:cTn id="69" dur="1" fill="hold">
                                          <p:stCondLst>
                                            <p:cond delay="0"/>
                                          </p:stCondLst>
                                        </p:cTn>
                                        <p:tgtEl>
                                          <p:spTgt spid="105"/>
                                        </p:tgtEl>
                                        <p:attrNameLst>
                                          <p:attrName>style.visibility</p:attrName>
                                        </p:attrNameLst>
                                      </p:cBhvr>
                                      <p:to>
                                        <p:strVal val="visible"/>
                                      </p:to>
                                    </p:set>
                                    <p:anim calcmode="lin" valueType="num">
                                      <p:cBhvr additive="base">
                                        <p:cTn id="70" dur="500" fill="hold"/>
                                        <p:tgtEl>
                                          <p:spTgt spid="105"/>
                                        </p:tgtEl>
                                        <p:attrNameLst>
                                          <p:attrName>ppt_x</p:attrName>
                                        </p:attrNameLst>
                                      </p:cBhvr>
                                      <p:tavLst>
                                        <p:tav tm="0">
                                          <p:val>
                                            <p:strVal val="1+#ppt_w/2"/>
                                          </p:val>
                                        </p:tav>
                                        <p:tav tm="100000">
                                          <p:val>
                                            <p:strVal val="#ppt_x"/>
                                          </p:val>
                                        </p:tav>
                                      </p:tavLst>
                                    </p:anim>
                                    <p:anim calcmode="lin" valueType="num">
                                      <p:cBhvr additive="base">
                                        <p:cTn id="71" dur="500" fill="hold"/>
                                        <p:tgtEl>
                                          <p:spTgt spid="105"/>
                                        </p:tgtEl>
                                        <p:attrNameLst>
                                          <p:attrName>ppt_y</p:attrName>
                                        </p:attrNameLst>
                                      </p:cBhvr>
                                      <p:tavLst>
                                        <p:tav tm="0">
                                          <p:val>
                                            <p:strVal val="#ppt_y"/>
                                          </p:val>
                                        </p:tav>
                                        <p:tav tm="100000">
                                          <p:val>
                                            <p:strVal val="#ppt_y"/>
                                          </p:val>
                                        </p:tav>
                                      </p:tavLst>
                                    </p:anim>
                                  </p:childTnLst>
                                </p:cTn>
                              </p:par>
                              <p:par>
                                <p:cTn id="72" presetID="2" presetClass="entr" presetSubtype="2" fill="hold" nodeType="withEffect">
                                  <p:stCondLst>
                                    <p:cond delay="0"/>
                                  </p:stCondLst>
                                  <p:childTnLst>
                                    <p:set>
                                      <p:cBhvr>
                                        <p:cTn id="73" dur="1" fill="hold">
                                          <p:stCondLst>
                                            <p:cond delay="0"/>
                                          </p:stCondLst>
                                        </p:cTn>
                                        <p:tgtEl>
                                          <p:spTgt spid="75"/>
                                        </p:tgtEl>
                                        <p:attrNameLst>
                                          <p:attrName>style.visibility</p:attrName>
                                        </p:attrNameLst>
                                      </p:cBhvr>
                                      <p:to>
                                        <p:strVal val="visible"/>
                                      </p:to>
                                    </p:set>
                                    <p:anim calcmode="lin" valueType="num">
                                      <p:cBhvr additive="base">
                                        <p:cTn id="74" dur="500" fill="hold"/>
                                        <p:tgtEl>
                                          <p:spTgt spid="75"/>
                                        </p:tgtEl>
                                        <p:attrNameLst>
                                          <p:attrName>ppt_x</p:attrName>
                                        </p:attrNameLst>
                                      </p:cBhvr>
                                      <p:tavLst>
                                        <p:tav tm="0">
                                          <p:val>
                                            <p:strVal val="1+#ppt_w/2"/>
                                          </p:val>
                                        </p:tav>
                                        <p:tav tm="100000">
                                          <p:val>
                                            <p:strVal val="#ppt_x"/>
                                          </p:val>
                                        </p:tav>
                                      </p:tavLst>
                                    </p:anim>
                                    <p:anim calcmode="lin" valueType="num">
                                      <p:cBhvr additive="base">
                                        <p:cTn id="75" dur="500" fill="hold"/>
                                        <p:tgtEl>
                                          <p:spTgt spid="7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P spid="40" grpId="0"/>
      <p:bldP spid="88" grpId="0" animBg="1"/>
      <p:bldP spid="89" grpId="0"/>
      <p:bldP spid="96" grpId="0" animBg="1"/>
      <p:bldP spid="97" grpId="0"/>
      <p:bldP spid="104" grpId="0" animBg="1"/>
      <p:bldP spid="105" grpId="0"/>
      <p:bldP spid="57" grpId="0" animBg="1"/>
      <p:bldP spid="58" grpId="0" animBg="1"/>
      <p:bldP spid="62" grpId="0" animBg="1"/>
      <p:bldP spid="6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8388" y="1909897"/>
            <a:ext cx="3386184" cy="2834250"/>
          </a:xfrm>
          <a:prstGeom prst="rect">
            <a:avLst/>
          </a:prstGeom>
        </p:spPr>
      </p:pic>
      <p:sp>
        <p:nvSpPr>
          <p:cNvPr id="11" name="TextBox 692"/>
          <p:cNvSpPr txBox="1"/>
          <p:nvPr/>
        </p:nvSpPr>
        <p:spPr>
          <a:xfrm>
            <a:off x="4877984" y="2324651"/>
            <a:ext cx="1107996" cy="2126224"/>
          </a:xfrm>
          <a:prstGeom prst="rect">
            <a:avLst/>
          </a:prstGeom>
          <a:noFill/>
        </p:spPr>
        <p:txBody>
          <a:bodyPr vert="eaVert" wrap="none" rtlCol="0">
            <a:spAutoFit/>
          </a:bodyPr>
          <a:lstStyle/>
          <a:p>
            <a:pPr algn="ctr"/>
            <a:r>
              <a:rPr lang="en-US" altLang="zh-CN" sz="6000" b="1" dirty="0">
                <a:solidFill>
                  <a:srgbClr val="365FAA"/>
                </a:solidFill>
                <a:latin typeface="微软雅黑" panose="020B0503020204020204" pitchFamily="34" charset="-122"/>
                <a:ea typeface="微软雅黑" panose="020B0503020204020204" pitchFamily="34" charset="-122"/>
              </a:rPr>
              <a:t>PART</a:t>
            </a:r>
            <a:endParaRPr lang="zh-CN" altLang="en-US" sz="6000" b="1" dirty="0">
              <a:solidFill>
                <a:srgbClr val="365FAA"/>
              </a:solidFill>
              <a:latin typeface="微软雅黑" panose="020B0503020204020204" pitchFamily="34" charset="-122"/>
              <a:ea typeface="微软雅黑" panose="020B0503020204020204" pitchFamily="34" charset="-122"/>
            </a:endParaRPr>
          </a:p>
        </p:txBody>
      </p:sp>
      <p:sp>
        <p:nvSpPr>
          <p:cNvPr id="12" name="矩形 11"/>
          <p:cNvSpPr/>
          <p:nvPr/>
        </p:nvSpPr>
        <p:spPr>
          <a:xfrm>
            <a:off x="11408229" y="2365888"/>
            <a:ext cx="783771" cy="2126224"/>
          </a:xfrm>
          <a:prstGeom prst="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6"/>
          <p:cNvSpPr>
            <a:spLocks noChangeArrowheads="1"/>
          </p:cNvSpPr>
          <p:nvPr/>
        </p:nvSpPr>
        <p:spPr bwMode="auto">
          <a:xfrm>
            <a:off x="6223304" y="2986422"/>
            <a:ext cx="32308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rPr>
              <a:t>组织架构</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9"/>
          <p:cNvSpPr txBox="1">
            <a:spLocks noChangeArrowheads="1"/>
          </p:cNvSpPr>
          <p:nvPr/>
        </p:nvSpPr>
        <p:spPr bwMode="auto">
          <a:xfrm>
            <a:off x="6277161" y="4002085"/>
            <a:ext cx="5267789"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organizational structure</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Open dusty memories of years to regain the good table of auld d table of</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6"/>
          <p:cNvSpPr>
            <a:spLocks noChangeArrowheads="1"/>
          </p:cNvSpPr>
          <p:nvPr/>
        </p:nvSpPr>
        <p:spPr bwMode="auto">
          <a:xfrm>
            <a:off x="6324193" y="2291078"/>
            <a:ext cx="1706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4000" b="1" dirty="0">
                <a:solidFill>
                  <a:srgbClr val="365FAA"/>
                </a:solidFill>
                <a:latin typeface="微软雅黑" panose="020B0503020204020204" pitchFamily="34" charset="-122"/>
                <a:ea typeface="微软雅黑" panose="020B0503020204020204" pitchFamily="34" charset="-122"/>
              </a:rPr>
              <a:t>第</a:t>
            </a:r>
            <a:r>
              <a:rPr lang="zh-CN" altLang="en-US" sz="4000" b="1" dirty="0">
                <a:solidFill>
                  <a:srgbClr val="365FAA"/>
                </a:solidFill>
                <a:latin typeface="微软雅黑" panose="020B0503020204020204" pitchFamily="34" charset="-122"/>
                <a:ea typeface="微软雅黑" panose="020B0503020204020204" pitchFamily="34" charset="-122"/>
              </a:rPr>
              <a:t>四章</a:t>
            </a:r>
            <a:endParaRPr lang="zh-CN" altLang="en-US" sz="4000" b="1" dirty="0">
              <a:solidFill>
                <a:srgbClr val="365FAA"/>
              </a:solidFill>
              <a:latin typeface="微软雅黑" panose="020B0503020204020204" pitchFamily="34" charset="-122"/>
              <a:ea typeface="微软雅黑" panose="020B0503020204020204" pitchFamily="34" charset="-122"/>
            </a:endParaRPr>
          </a:p>
        </p:txBody>
      </p:sp>
      <p:sp>
        <p:nvSpPr>
          <p:cNvPr id="2" name="矩形 1"/>
          <p:cNvSpPr/>
          <p:nvPr/>
        </p:nvSpPr>
        <p:spPr>
          <a:xfrm>
            <a:off x="0" y="149545"/>
            <a:ext cx="1787236" cy="751002"/>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649"/>
                            </p:stCondLst>
                            <p:childTnLst>
                              <p:par>
                                <p:cTn id="23" presetID="2" presetClass="entr" presetSubtype="2" decel="38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149"/>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750" fill="hold"/>
                                        <p:tgtEl>
                                          <p:spTgt spid="14"/>
                                        </p:tgtEl>
                                        <p:attrNameLst>
                                          <p:attrName>ppt_x</p:attrName>
                                        </p:attrNameLst>
                                      </p:cBhvr>
                                      <p:tavLst>
                                        <p:tav tm="0">
                                          <p:val>
                                            <p:strVal val="#ppt_x"/>
                                          </p:val>
                                        </p:tav>
                                        <p:tav tm="100000">
                                          <p:val>
                                            <p:strVal val="#ppt_x"/>
                                          </p:val>
                                        </p:tav>
                                      </p:tavLst>
                                    </p:anim>
                                    <p:anim calcmode="lin" valueType="num">
                                      <p:cBhvr additive="base">
                                        <p:cTn id="31" dur="750" fill="hold"/>
                                        <p:tgtEl>
                                          <p:spTgt spid="14"/>
                                        </p:tgtEl>
                                        <p:attrNameLst>
                                          <p:attrName>ppt_y</p:attrName>
                                        </p:attrNameLst>
                                      </p:cBhvr>
                                      <p:tavLst>
                                        <p:tav tm="0">
                                          <p:val>
                                            <p:strVal val="1+#ppt_h/2"/>
                                          </p:val>
                                        </p:tav>
                                        <p:tav tm="100000">
                                          <p:val>
                                            <p:strVal val="#ppt_y"/>
                                          </p:val>
                                        </p:tav>
                                      </p:tavLst>
                                    </p:anim>
                                  </p:childTnLst>
                                </p:cTn>
                              </p:par>
                            </p:childTnLst>
                          </p:cTn>
                        </p:par>
                        <p:par>
                          <p:cTn id="32" fill="hold">
                            <p:stCondLst>
                              <p:cond delay="3149"/>
                            </p:stCondLst>
                            <p:childTnLst>
                              <p:par>
                                <p:cTn id="33" presetID="2" presetClass="entr" presetSubtype="1" decel="3800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bldLvl="0" animBg="1"/>
      <p:bldP spid="13" grpId="0"/>
      <p:bldP spid="14" grpId="0"/>
      <p:bldP spid="1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矩形 3"/>
          <p:cNvSpPr/>
          <p:nvPr>
            <p:custDataLst>
              <p:tags r:id="rId1"/>
            </p:custDataLst>
          </p:nvPr>
        </p:nvSpPr>
        <p:spPr>
          <a:xfrm>
            <a:off x="0" y="149545"/>
            <a:ext cx="1787236" cy="751002"/>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 name="图片 1"/>
          <p:cNvPicPr>
            <a:picLocks noChangeAspect="1"/>
          </p:cNvPicPr>
          <p:nvPr>
            <p:custDataLst>
              <p:tags r:id="rId3"/>
            </p:custDataLst>
          </p:nvPr>
        </p:nvPicPr>
        <p:blipFill>
          <a:blip r:embed="rId4"/>
          <a:stretch>
            <a:fillRect/>
          </a:stretch>
        </p:blipFill>
        <p:spPr>
          <a:xfrm>
            <a:off x="1085215" y="1083945"/>
            <a:ext cx="10233660" cy="54089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8388" y="1909897"/>
            <a:ext cx="3386184" cy="2834250"/>
          </a:xfrm>
          <a:prstGeom prst="rect">
            <a:avLst/>
          </a:prstGeom>
        </p:spPr>
      </p:pic>
      <p:sp>
        <p:nvSpPr>
          <p:cNvPr id="11" name="TextBox 692"/>
          <p:cNvSpPr txBox="1"/>
          <p:nvPr/>
        </p:nvSpPr>
        <p:spPr>
          <a:xfrm>
            <a:off x="4877984" y="2324651"/>
            <a:ext cx="1107996" cy="2126224"/>
          </a:xfrm>
          <a:prstGeom prst="rect">
            <a:avLst/>
          </a:prstGeom>
          <a:noFill/>
        </p:spPr>
        <p:txBody>
          <a:bodyPr vert="eaVert" wrap="none" rtlCol="0">
            <a:spAutoFit/>
          </a:bodyPr>
          <a:lstStyle/>
          <a:p>
            <a:pPr algn="ctr"/>
            <a:r>
              <a:rPr lang="en-US" altLang="zh-CN" sz="6000" b="1" dirty="0">
                <a:solidFill>
                  <a:srgbClr val="365FAA"/>
                </a:solidFill>
                <a:latin typeface="微软雅黑" panose="020B0503020204020204" pitchFamily="34" charset="-122"/>
                <a:ea typeface="微软雅黑" panose="020B0503020204020204" pitchFamily="34" charset="-122"/>
              </a:rPr>
              <a:t>PART</a:t>
            </a:r>
            <a:endParaRPr lang="zh-CN" altLang="en-US" sz="6000" b="1" dirty="0">
              <a:solidFill>
                <a:srgbClr val="365FAA"/>
              </a:solidFill>
              <a:latin typeface="微软雅黑" panose="020B0503020204020204" pitchFamily="34" charset="-122"/>
              <a:ea typeface="微软雅黑" panose="020B0503020204020204" pitchFamily="34" charset="-122"/>
            </a:endParaRPr>
          </a:p>
        </p:txBody>
      </p:sp>
      <p:sp>
        <p:nvSpPr>
          <p:cNvPr id="12" name="矩形 11"/>
          <p:cNvSpPr/>
          <p:nvPr/>
        </p:nvSpPr>
        <p:spPr>
          <a:xfrm>
            <a:off x="11408229" y="2365888"/>
            <a:ext cx="783771" cy="2126224"/>
          </a:xfrm>
          <a:prstGeom prst="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6"/>
          <p:cNvSpPr>
            <a:spLocks noChangeArrowheads="1"/>
          </p:cNvSpPr>
          <p:nvPr/>
        </p:nvSpPr>
        <p:spPr bwMode="auto">
          <a:xfrm>
            <a:off x="6223304" y="2986422"/>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rPr>
              <a:t>团队介绍</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9"/>
          <p:cNvSpPr txBox="1">
            <a:spLocks noChangeArrowheads="1"/>
          </p:cNvSpPr>
          <p:nvPr/>
        </p:nvSpPr>
        <p:spPr bwMode="auto">
          <a:xfrm>
            <a:off x="6277161" y="4002085"/>
            <a:ext cx="5267789"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Team Introduction</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Open dusty memories of years to regain the good table of auld d table of</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6"/>
          <p:cNvSpPr>
            <a:spLocks noChangeArrowheads="1"/>
          </p:cNvSpPr>
          <p:nvPr/>
        </p:nvSpPr>
        <p:spPr bwMode="auto">
          <a:xfrm>
            <a:off x="6324193" y="2291078"/>
            <a:ext cx="1706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4000" b="1" dirty="0">
                <a:solidFill>
                  <a:srgbClr val="365FAA"/>
                </a:solidFill>
                <a:latin typeface="微软雅黑" panose="020B0503020204020204" pitchFamily="34" charset="-122"/>
                <a:ea typeface="微软雅黑" panose="020B0503020204020204" pitchFamily="34" charset="-122"/>
              </a:rPr>
              <a:t>第</a:t>
            </a:r>
            <a:r>
              <a:rPr lang="zh-CN" altLang="en-US" sz="4000" b="1" dirty="0">
                <a:solidFill>
                  <a:srgbClr val="365FAA"/>
                </a:solidFill>
                <a:latin typeface="微软雅黑" panose="020B0503020204020204" pitchFamily="34" charset="-122"/>
                <a:ea typeface="微软雅黑" panose="020B0503020204020204" pitchFamily="34" charset="-122"/>
              </a:rPr>
              <a:t>五章</a:t>
            </a:r>
            <a:endParaRPr lang="zh-CN" altLang="en-US" sz="4000" b="1" dirty="0">
              <a:solidFill>
                <a:srgbClr val="365FAA"/>
              </a:solidFill>
              <a:latin typeface="微软雅黑" panose="020B0503020204020204" pitchFamily="34" charset="-122"/>
              <a:ea typeface="微软雅黑" panose="020B0503020204020204" pitchFamily="34" charset="-122"/>
            </a:endParaRPr>
          </a:p>
        </p:txBody>
      </p:sp>
      <p:sp>
        <p:nvSpPr>
          <p:cNvPr id="2" name="矩形 1"/>
          <p:cNvSpPr/>
          <p:nvPr/>
        </p:nvSpPr>
        <p:spPr>
          <a:xfrm>
            <a:off x="0" y="149545"/>
            <a:ext cx="1787236" cy="751002"/>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649"/>
                            </p:stCondLst>
                            <p:childTnLst>
                              <p:par>
                                <p:cTn id="23" presetID="2" presetClass="entr" presetSubtype="2" decel="38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149"/>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750" fill="hold"/>
                                        <p:tgtEl>
                                          <p:spTgt spid="14"/>
                                        </p:tgtEl>
                                        <p:attrNameLst>
                                          <p:attrName>ppt_x</p:attrName>
                                        </p:attrNameLst>
                                      </p:cBhvr>
                                      <p:tavLst>
                                        <p:tav tm="0">
                                          <p:val>
                                            <p:strVal val="#ppt_x"/>
                                          </p:val>
                                        </p:tav>
                                        <p:tav tm="100000">
                                          <p:val>
                                            <p:strVal val="#ppt_x"/>
                                          </p:val>
                                        </p:tav>
                                      </p:tavLst>
                                    </p:anim>
                                    <p:anim calcmode="lin" valueType="num">
                                      <p:cBhvr additive="base">
                                        <p:cTn id="31" dur="750" fill="hold"/>
                                        <p:tgtEl>
                                          <p:spTgt spid="14"/>
                                        </p:tgtEl>
                                        <p:attrNameLst>
                                          <p:attrName>ppt_y</p:attrName>
                                        </p:attrNameLst>
                                      </p:cBhvr>
                                      <p:tavLst>
                                        <p:tav tm="0">
                                          <p:val>
                                            <p:strVal val="1+#ppt_h/2"/>
                                          </p:val>
                                        </p:tav>
                                        <p:tav tm="100000">
                                          <p:val>
                                            <p:strVal val="#ppt_y"/>
                                          </p:val>
                                        </p:tav>
                                      </p:tavLst>
                                    </p:anim>
                                  </p:childTnLst>
                                </p:cTn>
                              </p:par>
                            </p:childTnLst>
                          </p:cTn>
                        </p:par>
                        <p:par>
                          <p:cTn id="32" fill="hold">
                            <p:stCondLst>
                              <p:cond delay="3149"/>
                            </p:stCondLst>
                            <p:childTnLst>
                              <p:par>
                                <p:cTn id="33" presetID="2" presetClass="entr" presetSubtype="1" decel="3800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263650"/>
            <a:ext cx="7775575" cy="5342890"/>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文本框 7"/>
          <p:cNvSpPr txBox="1"/>
          <p:nvPr/>
        </p:nvSpPr>
        <p:spPr>
          <a:xfrm>
            <a:off x="5163185" y="2349500"/>
            <a:ext cx="5730240" cy="1210310"/>
          </a:xfrm>
          <a:prstGeom prst="rect">
            <a:avLst/>
          </a:prstGeom>
          <a:noFill/>
        </p:spPr>
        <p:txBody>
          <a:bodyPr wrap="square" rtlCol="0" anchor="t">
            <a:spAutoFit/>
          </a:bodyPr>
          <a:p>
            <a:pPr indent="0">
              <a:lnSpc>
                <a:spcPts val="1465"/>
              </a:lnSpc>
              <a:spcBef>
                <a:spcPts val="350"/>
              </a:spcBef>
            </a:pPr>
            <a:r>
              <a:rPr lang="en-US" sz="1200">
                <a:solidFill>
                  <a:srgbClr val="595959"/>
                </a:solidFill>
                <a:latin typeface="微软雅黑" panose="020B0503020204020204" pitchFamily="34" charset="-122"/>
                <a:sym typeface="+mn-ea"/>
              </a:rPr>
              <a:t> </a:t>
            </a:r>
            <a:r>
              <a:rPr sz="1200">
                <a:solidFill>
                  <a:srgbClr val="595959"/>
                </a:solidFill>
                <a:latin typeface="微软雅黑" panose="020B0503020204020204" pitchFamily="34" charset="-122"/>
                <a:sym typeface="+mn-ea"/>
              </a:rPr>
              <a:t>2013年创办安徽恒信通智能科技有限公司，担任执行董事兼总经理；</a:t>
            </a:r>
            <a:endParaRPr sz="1200">
              <a:solidFill>
                <a:srgbClr val="595959"/>
              </a:solidFill>
              <a:latin typeface="微软雅黑" panose="020B0503020204020204" pitchFamily="34" charset="-122"/>
              <a:sym typeface="+mn-ea"/>
            </a:endParaRPr>
          </a:p>
          <a:p>
            <a:pPr indent="0">
              <a:lnSpc>
                <a:spcPts val="1465"/>
              </a:lnSpc>
              <a:spcBef>
                <a:spcPts val="350"/>
              </a:spcBef>
            </a:pPr>
            <a:r>
              <a:rPr sz="1200">
                <a:solidFill>
                  <a:srgbClr val="595959"/>
                </a:solidFill>
                <a:latin typeface="微软雅黑" panose="020B0503020204020204" pitchFamily="34" charset="-122"/>
                <a:sym typeface="+mn-ea"/>
              </a:rPr>
              <a:t>合肥工业大学项目管理工程硕士，建筑电气高级工程师、注册机电二级建造师；</a:t>
            </a:r>
            <a:endParaRPr sz="1200">
              <a:solidFill>
                <a:srgbClr val="595959"/>
              </a:solidFill>
              <a:latin typeface="微软雅黑" panose="020B0503020204020204" pitchFamily="34" charset="-122"/>
              <a:sym typeface="+mn-ea"/>
            </a:endParaRPr>
          </a:p>
          <a:p>
            <a:pPr indent="0">
              <a:lnSpc>
                <a:spcPts val="1465"/>
              </a:lnSpc>
              <a:spcBef>
                <a:spcPts val="350"/>
              </a:spcBef>
            </a:pPr>
            <a:r>
              <a:rPr sz="1200">
                <a:solidFill>
                  <a:srgbClr val="595959"/>
                </a:solidFill>
                <a:latin typeface="微软雅黑" panose="020B0503020204020204" pitchFamily="34" charset="-122"/>
                <a:sym typeface="+mn-ea"/>
              </a:rPr>
              <a:t>2020年度六安市创业领军人才；</a:t>
            </a:r>
            <a:endParaRPr sz="1200">
              <a:solidFill>
                <a:srgbClr val="595959"/>
              </a:solidFill>
              <a:latin typeface="微软雅黑" panose="020B0503020204020204" pitchFamily="34" charset="-122"/>
              <a:sym typeface="+mn-ea"/>
            </a:endParaRPr>
          </a:p>
          <a:p>
            <a:pPr indent="0">
              <a:lnSpc>
                <a:spcPts val="1465"/>
              </a:lnSpc>
              <a:spcBef>
                <a:spcPts val="350"/>
              </a:spcBef>
            </a:pPr>
            <a:r>
              <a:rPr sz="1200">
                <a:solidFill>
                  <a:srgbClr val="595959"/>
                </a:solidFill>
                <a:latin typeface="微软雅黑" panose="020B0503020204020204" pitchFamily="34" charset="-122"/>
                <a:sym typeface="+mn-ea"/>
              </a:rPr>
              <a:t>合肥工业大学项目管理工程硕士，建筑电气高级工程师、注册机电二级建造师；</a:t>
            </a:r>
            <a:endParaRPr sz="1200">
              <a:solidFill>
                <a:srgbClr val="595959"/>
              </a:solidFill>
              <a:latin typeface="微软雅黑" panose="020B0503020204020204" pitchFamily="34" charset="-122"/>
              <a:sym typeface="+mn-ea"/>
            </a:endParaRPr>
          </a:p>
          <a:p>
            <a:pPr indent="0">
              <a:lnSpc>
                <a:spcPts val="1465"/>
              </a:lnSpc>
              <a:spcBef>
                <a:spcPts val="350"/>
              </a:spcBef>
            </a:pPr>
            <a:r>
              <a:rPr sz="1200">
                <a:solidFill>
                  <a:srgbClr val="595959"/>
                </a:solidFill>
                <a:latin typeface="微软雅黑" panose="020B0503020204020204" pitchFamily="34" charset="-122"/>
                <a:sym typeface="+mn-ea"/>
              </a:rPr>
              <a:t>2020年度六安市创业领军人才；</a:t>
            </a:r>
            <a:endParaRPr sz="1200">
              <a:solidFill>
                <a:srgbClr val="595959"/>
              </a:solidFill>
              <a:latin typeface="微软雅黑" panose="020B0503020204020204" pitchFamily="34" charset="-122"/>
              <a:sym typeface="+mn-ea"/>
            </a:endParaRPr>
          </a:p>
        </p:txBody>
      </p:sp>
      <p:sp>
        <p:nvSpPr>
          <p:cNvPr id="9" name="圆角矩形 8"/>
          <p:cNvSpPr/>
          <p:nvPr/>
        </p:nvSpPr>
        <p:spPr>
          <a:xfrm>
            <a:off x="5163185" y="1989455"/>
            <a:ext cx="1906270"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r>
              <a:rPr sz="1200">
                <a:solidFill>
                  <a:srgbClr val="FFFFFF"/>
                </a:solidFill>
                <a:latin typeface="微软雅黑" panose="020B0503020204020204" pitchFamily="34" charset="-122"/>
                <a:ea typeface="微软雅黑" panose="020B0503020204020204" pitchFamily="34" charset="-122"/>
                <a:sym typeface="+mn-ea"/>
              </a:rPr>
              <a:t>执行董事兼总经理</a:t>
            </a:r>
            <a:endParaRPr sz="1200">
              <a:solidFill>
                <a:srgbClr val="FFFFFF"/>
              </a:solidFill>
              <a:latin typeface="微软雅黑" panose="020B0503020204020204" pitchFamily="34" charset="-122"/>
              <a:ea typeface="微软雅黑" panose="020B0503020204020204" pitchFamily="34" charset="-122"/>
              <a:sym typeface="+mn-ea"/>
            </a:endParaRPr>
          </a:p>
        </p:txBody>
      </p:sp>
      <p:sp>
        <p:nvSpPr>
          <p:cNvPr id="13" name="文本框 12"/>
          <p:cNvSpPr txBox="1"/>
          <p:nvPr/>
        </p:nvSpPr>
        <p:spPr>
          <a:xfrm>
            <a:off x="5300980" y="1173480"/>
            <a:ext cx="1630680" cy="675640"/>
          </a:xfrm>
          <a:prstGeom prst="rect">
            <a:avLst/>
          </a:prstGeom>
          <a:noFill/>
        </p:spPr>
        <p:txBody>
          <a:bodyPr wrap="none" rtlCol="0" anchor="t">
            <a:spAutoFit/>
          </a:bodyPr>
          <a:p>
            <a:pPr indent="0" algn="l"/>
            <a:r>
              <a:rPr lang="zh-TW" sz="3800">
                <a:solidFill>
                  <a:srgbClr val="365FAA"/>
                </a:solidFill>
                <a:latin typeface="微软雅黑" panose="020B0503020204020204" pitchFamily="34" charset="-122"/>
                <a:ea typeface="微软雅黑" panose="020B0503020204020204" pitchFamily="34" charset="-122"/>
                <a:sym typeface="+mn-ea"/>
              </a:rPr>
              <a:t>徐守全</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26" name="图片 26" descr="微信图片_徐守全"/>
          <p:cNvPicPr>
            <a:picLocks noChangeAspect="1"/>
          </p:cNvPicPr>
          <p:nvPr/>
        </p:nvPicPr>
        <p:blipFill>
          <a:blip r:embed="rId2"/>
          <a:stretch>
            <a:fillRect/>
          </a:stretch>
        </p:blipFill>
        <p:spPr>
          <a:xfrm>
            <a:off x="481330" y="1564005"/>
            <a:ext cx="2648585" cy="37299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273810"/>
            <a:ext cx="7775575" cy="5342890"/>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459992" y="1944624"/>
            <a:ext cx="2596896" cy="2618232"/>
          </a:xfrm>
          <a:prstGeom prst="ellipse">
            <a:avLst/>
          </a:prstGeom>
        </p:spPr>
      </p:pic>
      <p:sp>
        <p:nvSpPr>
          <p:cNvPr id="8" name="文本框 7"/>
          <p:cNvSpPr txBox="1"/>
          <p:nvPr/>
        </p:nvSpPr>
        <p:spPr>
          <a:xfrm>
            <a:off x="5163185" y="2349500"/>
            <a:ext cx="5730240" cy="4267200"/>
          </a:xfrm>
          <a:prstGeom prst="rect">
            <a:avLst/>
          </a:prstGeom>
          <a:noFill/>
        </p:spPr>
        <p:txBody>
          <a:bodyPr wrap="square" rtlCol="0" anchor="t">
            <a:spAutoFit/>
          </a:bodyPr>
          <a:p>
            <a:pPr indent="0">
              <a:lnSpc>
                <a:spcPts val="1465"/>
              </a:lnSpc>
              <a:spcBef>
                <a:spcPts val="350"/>
              </a:spcBef>
            </a:pPr>
            <a:r>
              <a:rPr lang="zh-TW"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1 </a:t>
            </a:r>
            <a:r>
              <a:rPr lang="en-US" sz="1200">
                <a:solidFill>
                  <a:srgbClr val="595959"/>
                </a:solidFill>
                <a:latin typeface="微软雅黑" panose="020B0503020204020204" pitchFamily="34" charset="-122"/>
                <a:sym typeface="+mn-ea"/>
              </a:rPr>
              <a:t>996,08-1 998.1 </a:t>
            </a:r>
            <a:r>
              <a:rPr lang="zh-TW" sz="1200">
                <a:solidFill>
                  <a:srgbClr val="595959"/>
                </a:solidFill>
                <a:latin typeface="微软雅黑" panose="020B0503020204020204" pitchFamily="34" charset="-122"/>
                <a:ea typeface="微软雅黑" panose="020B0503020204020204" pitchFamily="34" charset="-122"/>
                <a:sym typeface="+mn-ea"/>
              </a:rPr>
              <a:t>2在河南省党校高等教育漯河党校涵授专科经济管理专业学习</a:t>
            </a:r>
            <a:endParaRPr lang="zh-TW" sz="1200">
              <a:solidFill>
                <a:srgbClr val="595959"/>
              </a:solidFill>
              <a:latin typeface="微软雅黑" panose="020B0503020204020204" pitchFamily="34" charset="-122"/>
              <a:ea typeface="微软雅黑" panose="020B0503020204020204" pitchFamily="34" charset="-122"/>
            </a:endParaRPr>
          </a:p>
          <a:p>
            <a:pPr marL="145415" indent="-190500">
              <a:lnSpc>
                <a:spcPts val="1465"/>
              </a:lnSpc>
            </a:pPr>
            <a:r>
              <a:rPr lang="zh-TW"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1990年</a:t>
            </a:r>
            <a:r>
              <a:rPr lang="en-US" sz="1200">
                <a:solidFill>
                  <a:srgbClr val="595959"/>
                </a:solidFill>
                <a:latin typeface="微软雅黑" panose="020B0503020204020204" pitchFamily="34" charset="-122"/>
                <a:sym typeface="+mn-ea"/>
              </a:rPr>
              <a:t>-2006</a:t>
            </a:r>
            <a:r>
              <a:rPr lang="zh-TW" sz="1200">
                <a:solidFill>
                  <a:srgbClr val="595959"/>
                </a:solidFill>
                <a:latin typeface="微软雅黑" panose="020B0503020204020204" pitchFamily="34" charset="-122"/>
                <a:ea typeface="微软雅黑" panose="020B0503020204020204" pitchFamily="34" charset="-122"/>
                <a:sym typeface="+mn-ea"/>
              </a:rPr>
              <a:t>年 在河南省漯河市临颖县南街村工作，曾任南街村党委纪委书记、南街村副村长、村长、团I委书记、妇联主任、 文工团I</a:t>
            </a:r>
            <a:r>
              <a:rPr lang="zh-CN" sz="1200">
                <a:solidFill>
                  <a:srgbClr val="595959"/>
                </a:solidFill>
                <a:latin typeface="微软雅黑" panose="020B0503020204020204" pitchFamily="34" charset="-122"/>
                <a:ea typeface="微软雅黑" panose="020B0503020204020204" pitchFamily="34" charset="-122"/>
                <a:sym typeface="+mn-ea"/>
              </a:rPr>
              <a:t>团长、</a:t>
            </a:r>
            <a:r>
              <a:rPr lang="zh-TW" sz="1200">
                <a:solidFill>
                  <a:srgbClr val="595959"/>
                </a:solidFill>
                <a:latin typeface="微软雅黑" panose="020B0503020204020204" pitchFamily="34" charset="-122"/>
                <a:ea typeface="微软雅黑" panose="020B0503020204020204" pitchFamily="34" charset="-122"/>
                <a:sym typeface="+mn-ea"/>
              </a:rPr>
              <a:t>方便面厂厂长、商业公司第一副经理、宾馆经理</a:t>
            </a:r>
            <a:r>
              <a:rPr lang="zh-CN" sz="1200">
                <a:solidFill>
                  <a:srgbClr val="595959"/>
                </a:solidFill>
                <a:latin typeface="微软雅黑" panose="020B0503020204020204" pitchFamily="34" charset="-122"/>
                <a:ea typeface="微软雅黑" panose="020B0503020204020204" pitchFamily="34" charset="-122"/>
                <a:sym typeface="+mn-ea"/>
              </a:rPr>
              <a:t>、调</a:t>
            </a:r>
            <a:r>
              <a:rPr lang="zh-TW" sz="1200">
                <a:solidFill>
                  <a:srgbClr val="595959"/>
                </a:solidFill>
                <a:latin typeface="微软雅黑" panose="020B0503020204020204" pitchFamily="34" charset="-122"/>
                <a:ea typeface="微软雅黑" panose="020B0503020204020204" pitchFamily="34" charset="-122"/>
                <a:sym typeface="+mn-ea"/>
              </a:rPr>
              <a:t>味品厂班长、车间主任、生产科长、销售经理、麦恩拉面公司总 经理、南街村</a:t>
            </a:r>
            <a:r>
              <a:rPr lang="zh-CN" sz="1200">
                <a:solidFill>
                  <a:srgbClr val="595959"/>
                </a:solidFill>
                <a:latin typeface="微软雅黑" panose="020B0503020204020204" pitchFamily="34" charset="-122"/>
                <a:ea typeface="微软雅黑" panose="020B0503020204020204" pitchFamily="34" charset="-122"/>
                <a:sym typeface="+mn-ea"/>
              </a:rPr>
              <a:t>集团贸</a:t>
            </a:r>
            <a:r>
              <a:rPr lang="zh-TW" sz="1200">
                <a:solidFill>
                  <a:srgbClr val="595959"/>
                </a:solidFill>
                <a:latin typeface="微软雅黑" panose="020B0503020204020204" pitchFamily="34" charset="-122"/>
                <a:ea typeface="微软雅黑" panose="020B0503020204020204" pitchFamily="34" charset="-122"/>
                <a:sym typeface="+mn-ea"/>
              </a:rPr>
              <a:t>易公司法人代表、总经理、供应公司副经理；</a:t>
            </a:r>
            <a:endParaRPr lang="zh-TW" sz="1200">
              <a:solidFill>
                <a:srgbClr val="595959"/>
              </a:solidFill>
              <a:latin typeface="微软雅黑" panose="020B0503020204020204" pitchFamily="34" charset="-122"/>
              <a:ea typeface="微软雅黑" panose="020B0503020204020204" pitchFamily="34" charset="-122"/>
            </a:endParaRPr>
          </a:p>
          <a:p>
            <a:pPr indent="0">
              <a:lnSpc>
                <a:spcPts val="1465"/>
              </a:lnSpc>
            </a:pPr>
            <a:r>
              <a:rPr lang="zh-TW"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2006年毕业于澳大利亚巴拉瑞特大学</a:t>
            </a:r>
            <a:r>
              <a:rPr lang="en-US" sz="1200">
                <a:solidFill>
                  <a:srgbClr val="595959"/>
                </a:solidFill>
                <a:latin typeface="微软雅黑" panose="020B0503020204020204" pitchFamily="34" charset="-122"/>
                <a:sym typeface="+mn-ea"/>
              </a:rPr>
              <a:t>MB</a:t>
            </a:r>
            <a:r>
              <a:rPr lang="zh-TW" sz="1200">
                <a:solidFill>
                  <a:srgbClr val="595959"/>
                </a:solidFill>
                <a:latin typeface="微软雅黑" panose="020B0503020204020204" pitchFamily="34" charset="-122"/>
                <a:ea typeface="微软雅黑" panose="020B0503020204020204" pitchFamily="34" charset="-122"/>
                <a:sym typeface="+mn-ea"/>
              </a:rPr>
              <a:t>△工商管理系硕士；</a:t>
            </a:r>
            <a:endParaRPr lang="zh-TW" sz="1200">
              <a:solidFill>
                <a:srgbClr val="595959"/>
              </a:solidFill>
              <a:latin typeface="微软雅黑" panose="020B0503020204020204" pitchFamily="34" charset="-122"/>
              <a:ea typeface="微软雅黑" panose="020B0503020204020204" pitchFamily="34" charset="-122"/>
            </a:endParaRPr>
          </a:p>
          <a:p>
            <a:pPr marL="145415" indent="-190500">
              <a:lnSpc>
                <a:spcPts val="1465"/>
              </a:lnSpc>
            </a:pPr>
            <a:r>
              <a:rPr lang="zh-TW"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2007,10-至今 安徽省六安市全安区安徽华伟佳建材科技有限公司董事长、六安市女企业家协会会长、六安市妇联常委、六安市企 业（企业家）联合会常务副会长，六安市政协委员；</a:t>
            </a:r>
            <a:endParaRPr lang="zh-TW" sz="1200">
              <a:solidFill>
                <a:srgbClr val="595959"/>
              </a:solidFill>
              <a:latin typeface="微软雅黑" panose="020B0503020204020204" pitchFamily="34" charset="-122"/>
              <a:ea typeface="微软雅黑" panose="020B0503020204020204" pitchFamily="34" charset="-122"/>
            </a:endParaRPr>
          </a:p>
          <a:p>
            <a:pPr indent="0">
              <a:lnSpc>
                <a:spcPts val="1465"/>
              </a:lnSpc>
              <a:spcAft>
                <a:spcPts val="630"/>
              </a:spcAft>
            </a:pPr>
            <a:r>
              <a:rPr lang="zh-TW" sz="1200">
                <a:solidFill>
                  <a:srgbClr val="595959"/>
                </a:solidFill>
                <a:latin typeface="Arial" panose="020B0604020202020204"/>
                <a:ea typeface="Arial" panose="020B0604020202020204"/>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目前就职于安徽桓信通智能科技股份有限公司常务副总</a:t>
            </a:r>
            <a:endParaRPr lang="zh-TW" sz="1200">
              <a:solidFill>
                <a:srgbClr val="595959"/>
              </a:solidFill>
              <a:latin typeface="微软雅黑" panose="020B0503020204020204" pitchFamily="34" charset="-122"/>
              <a:ea typeface="微软雅黑" panose="020B0503020204020204" pitchFamily="34" charset="-122"/>
            </a:endParaRPr>
          </a:p>
          <a:p>
            <a:pPr indent="0">
              <a:lnSpc>
                <a:spcPts val="1465"/>
              </a:lnSpc>
            </a:pPr>
            <a:r>
              <a:rPr lang="zh-TW" sz="1200">
                <a:solidFill>
                  <a:srgbClr val="595959"/>
                </a:solidFill>
                <a:latin typeface="Arial" panose="020B0604020202020204"/>
                <a:ea typeface="Arial" panose="020B0604020202020204"/>
                <a:sym typeface="+mn-ea"/>
              </a:rPr>
              <a:t>-</a:t>
            </a:r>
            <a:r>
              <a:rPr lang="zh-TW" sz="1200" b="1">
                <a:solidFill>
                  <a:srgbClr val="595959"/>
                </a:solidFill>
                <a:latin typeface="微软雅黑" panose="020B0503020204020204" pitchFamily="34" charset="-122"/>
                <a:ea typeface="微软雅黑" panose="020B0503020204020204" pitchFamily="34" charset="-122"/>
                <a:sym typeface="+mn-ea"/>
              </a:rPr>
              <a:t>荣誉：</a:t>
            </a:r>
            <a:endParaRPr lang="zh-TW" sz="1200" b="1">
              <a:solidFill>
                <a:srgbClr val="595959"/>
              </a:solidFill>
              <a:latin typeface="微软雅黑" panose="020B0503020204020204" pitchFamily="34" charset="-122"/>
              <a:ea typeface="微软雅黑" panose="020B0503020204020204" pitchFamily="34" charset="-122"/>
            </a:endParaRPr>
          </a:p>
          <a:p>
            <a:pPr indent="381000">
              <a:lnSpc>
                <a:spcPts val="1465"/>
              </a:lnSpc>
            </a:pPr>
            <a:r>
              <a:rPr lang="zh-TW" sz="1200">
                <a:solidFill>
                  <a:srgbClr val="595959"/>
                </a:solidFill>
                <a:latin typeface="微软雅黑" panose="020B0503020204020204" pitchFamily="34" charset="-122"/>
                <a:ea typeface="微软雅黑" panose="020B0503020204020204" pitchFamily="34" charset="-122"/>
                <a:sym typeface="+mn-ea"/>
              </a:rPr>
              <a:t>1990年</a:t>
            </a:r>
            <a:r>
              <a:rPr lang="en-US" sz="1200">
                <a:solidFill>
                  <a:srgbClr val="595959"/>
                </a:solidFill>
                <a:latin typeface="微软雅黑" panose="020B0503020204020204" pitchFamily="34" charset="-122"/>
                <a:sym typeface="+mn-ea"/>
              </a:rPr>
              <a:t>-2006</a:t>
            </a:r>
            <a:r>
              <a:rPr lang="zh-TW" sz="1200">
                <a:solidFill>
                  <a:srgbClr val="595959"/>
                </a:solidFill>
                <a:latin typeface="微软雅黑" panose="020B0503020204020204" pitchFamily="34" charset="-122"/>
                <a:ea typeface="微软雅黑" panose="020B0503020204020204" pitchFamily="34" charset="-122"/>
                <a:sym typeface="+mn-ea"/>
              </a:rPr>
              <a:t>年期间受到河南省妇联表彰，被评为</a:t>
            </a:r>
            <a:r>
              <a:rPr lang="zh-CN" sz="1200">
                <a:solidFill>
                  <a:srgbClr val="595959"/>
                </a:solidFill>
                <a:latin typeface="微软雅黑" panose="020B0503020204020204" pitchFamily="34" charset="-122"/>
                <a:ea typeface="微软雅黑" panose="020B0503020204020204" pitchFamily="34" charset="-122"/>
                <a:sym typeface="+mn-ea"/>
              </a:rPr>
              <a:t>“精</a:t>
            </a:r>
            <a:r>
              <a:rPr lang="zh-TW" sz="1200">
                <a:solidFill>
                  <a:srgbClr val="595959"/>
                </a:solidFill>
                <a:latin typeface="微软雅黑" panose="020B0503020204020204" pitchFamily="34" charset="-122"/>
                <a:ea typeface="微软雅黑" panose="020B0503020204020204" pitchFamily="34" charset="-122"/>
                <a:sym typeface="+mn-ea"/>
              </a:rPr>
              <a:t>英杯”个人奖，被省回I委评为</a:t>
            </a:r>
            <a:r>
              <a:rPr lang="zh-CN" sz="1200">
                <a:solidFill>
                  <a:srgbClr val="595959"/>
                </a:solidFill>
                <a:latin typeface="微软雅黑" panose="020B0503020204020204" pitchFamily="34" charset="-122"/>
                <a:ea typeface="微软雅黑" panose="020B0503020204020204" pitchFamily="34" charset="-122"/>
                <a:sym typeface="+mn-ea"/>
              </a:rPr>
              <a:t>“青</a:t>
            </a:r>
            <a:r>
              <a:rPr lang="zh-TW" sz="1200">
                <a:solidFill>
                  <a:srgbClr val="595959"/>
                </a:solidFill>
                <a:latin typeface="微软雅黑" panose="020B0503020204020204" pitchFamily="34" charset="-122"/>
                <a:ea typeface="微软雅黑" panose="020B0503020204020204" pitchFamily="34" charset="-122"/>
                <a:sym typeface="+mn-ea"/>
              </a:rPr>
              <a:t>年标兵”</a:t>
            </a:r>
            <a:endParaRPr lang="zh-TW" sz="1200">
              <a:solidFill>
                <a:srgbClr val="595959"/>
              </a:solidFill>
              <a:latin typeface="微软雅黑" panose="020B0503020204020204" pitchFamily="34" charset="-122"/>
              <a:ea typeface="微软雅黑" panose="020B0503020204020204" pitchFamily="34" charset="-122"/>
            </a:endParaRPr>
          </a:p>
          <a:p>
            <a:pPr indent="381000">
              <a:lnSpc>
                <a:spcPts val="1465"/>
              </a:lnSpc>
            </a:pPr>
            <a:r>
              <a:rPr lang="zh-TW" sz="1200">
                <a:solidFill>
                  <a:srgbClr val="595959"/>
                </a:solidFill>
                <a:latin typeface="微软雅黑" panose="020B0503020204020204" pitchFamily="34" charset="-122"/>
                <a:ea typeface="微软雅黑" panose="020B0503020204020204" pitchFamily="34" charset="-122"/>
                <a:sym typeface="+mn-ea"/>
              </a:rPr>
              <a:t>201 1年示获六安市优秀女企业家称号</a:t>
            </a:r>
            <a:endParaRPr lang="zh-TW" sz="1200">
              <a:solidFill>
                <a:srgbClr val="595959"/>
              </a:solidFill>
              <a:latin typeface="微软雅黑" panose="020B0503020204020204" pitchFamily="34" charset="-122"/>
              <a:ea typeface="微软雅黑" panose="020B0503020204020204" pitchFamily="34" charset="-122"/>
            </a:endParaRPr>
          </a:p>
          <a:p>
            <a:pPr indent="381000">
              <a:lnSpc>
                <a:spcPts val="1465"/>
              </a:lnSpc>
            </a:pPr>
            <a:r>
              <a:rPr lang="zh-TW" sz="1200">
                <a:solidFill>
                  <a:srgbClr val="595959"/>
                </a:solidFill>
                <a:latin typeface="微软雅黑" panose="020B0503020204020204" pitchFamily="34" charset="-122"/>
                <a:ea typeface="微软雅黑" panose="020B0503020204020204" pitchFamily="34" charset="-122"/>
                <a:sym typeface="+mn-ea"/>
              </a:rPr>
              <a:t>201 2年六安市妇联授予六安市巾帼创业之星示誉称号</a:t>
            </a:r>
            <a:endParaRPr lang="zh-TW" sz="1200">
              <a:solidFill>
                <a:srgbClr val="595959"/>
              </a:solidFill>
              <a:latin typeface="微软雅黑" panose="020B0503020204020204" pitchFamily="34" charset="-122"/>
              <a:ea typeface="微软雅黑" panose="020B0503020204020204" pitchFamily="34" charset="-122"/>
            </a:endParaRPr>
          </a:p>
          <a:p>
            <a:pPr indent="381000">
              <a:lnSpc>
                <a:spcPts val="1465"/>
              </a:lnSpc>
            </a:pPr>
            <a:r>
              <a:rPr lang="zh-TW" sz="1200">
                <a:solidFill>
                  <a:srgbClr val="595959"/>
                </a:solidFill>
                <a:latin typeface="微软雅黑" panose="020B0503020204020204" pitchFamily="34" charset="-122"/>
                <a:ea typeface="微软雅黑" panose="020B0503020204020204" pitchFamily="34" charset="-122"/>
                <a:sym typeface="+mn-ea"/>
              </a:rPr>
              <a:t>201 3年授予安徽省三八红旗手示誉称号</a:t>
            </a:r>
            <a:endParaRPr lang="zh-TW" sz="1200">
              <a:solidFill>
                <a:srgbClr val="595959"/>
              </a:solidFill>
              <a:latin typeface="微软雅黑" panose="020B0503020204020204" pitchFamily="34" charset="-122"/>
              <a:ea typeface="微软雅黑" panose="020B0503020204020204" pitchFamily="34" charset="-122"/>
            </a:endParaRPr>
          </a:p>
          <a:p>
            <a:pPr indent="381000">
              <a:lnSpc>
                <a:spcPts val="1465"/>
              </a:lnSpc>
              <a:spcAft>
                <a:spcPts val="350"/>
              </a:spcAft>
            </a:pPr>
            <a:r>
              <a:rPr lang="zh-TW" sz="1200">
                <a:solidFill>
                  <a:srgbClr val="595959"/>
                </a:solidFill>
                <a:latin typeface="微软雅黑" panose="020B0503020204020204" pitchFamily="34" charset="-122"/>
                <a:ea typeface="微软雅黑" panose="020B0503020204020204" pitchFamily="34" charset="-122"/>
                <a:sym typeface="+mn-ea"/>
              </a:rPr>
              <a:t>201 6年授予六安市三八红旗手</a:t>
            </a:r>
            <a:endParaRPr lang="zh-TW" sz="1200">
              <a:solidFill>
                <a:srgbClr val="595959"/>
              </a:solidFill>
              <a:latin typeface="微软雅黑" panose="020B0503020204020204" pitchFamily="34" charset="-122"/>
              <a:ea typeface="微软雅黑" panose="020B0503020204020204" pitchFamily="34" charset="-122"/>
            </a:endParaRPr>
          </a:p>
          <a:p>
            <a:pPr indent="0">
              <a:lnSpc>
                <a:spcPct val="159000"/>
              </a:lnSpc>
            </a:pPr>
            <a:r>
              <a:rPr lang="zh-TW" sz="1200">
                <a:solidFill>
                  <a:srgbClr val="595959"/>
                </a:solidFill>
                <a:latin typeface="Arial" panose="020B0604020202020204"/>
                <a:ea typeface="Arial" panose="020B0604020202020204"/>
                <a:sym typeface="+mn-ea"/>
              </a:rPr>
              <a:t>- </a:t>
            </a:r>
            <a:r>
              <a:rPr lang="zh-TW" sz="1200" b="1">
                <a:solidFill>
                  <a:srgbClr val="595959"/>
                </a:solidFill>
                <a:latin typeface="微软雅黑" panose="020B0503020204020204" pitchFamily="34" charset="-122"/>
                <a:ea typeface="微软雅黑" panose="020B0503020204020204" pitchFamily="34" charset="-122"/>
                <a:sym typeface="+mn-ea"/>
              </a:rPr>
              <a:t>社合成就：</a:t>
            </a:r>
            <a:endParaRPr lang="zh-TW" sz="1200" b="1">
              <a:solidFill>
                <a:srgbClr val="595959"/>
              </a:solidFill>
              <a:latin typeface="微软雅黑" panose="020B0503020204020204" pitchFamily="34" charset="-122"/>
              <a:ea typeface="微软雅黑" panose="020B0503020204020204" pitchFamily="34" charset="-122"/>
            </a:endParaRPr>
          </a:p>
          <a:p>
            <a:pPr indent="381000">
              <a:lnSpc>
                <a:spcPts val="1465"/>
              </a:lnSpc>
            </a:pPr>
            <a:r>
              <a:rPr lang="zh-TW" sz="1200">
                <a:solidFill>
                  <a:srgbClr val="595959"/>
                </a:solidFill>
                <a:latin typeface="微软雅黑" panose="020B0503020204020204" pitchFamily="34" charset="-122"/>
                <a:ea typeface="微软雅黑" panose="020B0503020204020204" pitchFamily="34" charset="-122"/>
                <a:sym typeface="+mn-ea"/>
              </a:rPr>
              <a:t>1 993年出席中共中央第十三届回I中央代表、临颍县人大常委委员</a:t>
            </a:r>
            <a:endParaRPr lang="zh-TW" sz="1200">
              <a:solidFill>
                <a:srgbClr val="595959"/>
              </a:solidFill>
              <a:latin typeface="微软雅黑" panose="020B0503020204020204" pitchFamily="34" charset="-122"/>
              <a:ea typeface="微软雅黑" panose="020B0503020204020204" pitchFamily="34" charset="-122"/>
            </a:endParaRPr>
          </a:p>
          <a:p>
            <a:pPr indent="381000">
              <a:lnSpc>
                <a:spcPts val="1465"/>
              </a:lnSpc>
            </a:pPr>
            <a:r>
              <a:rPr lang="zh-TW" sz="1200">
                <a:solidFill>
                  <a:srgbClr val="595959"/>
                </a:solidFill>
                <a:latin typeface="微软雅黑" panose="020B0503020204020204" pitchFamily="34" charset="-122"/>
                <a:ea typeface="微软雅黑" panose="020B0503020204020204" pitchFamily="34" charset="-122"/>
                <a:sym typeface="+mn-ea"/>
              </a:rPr>
              <a:t>1994年出席世界妇女大会</a:t>
            </a:r>
            <a:endParaRPr lang="zh-TW" sz="1200">
              <a:solidFill>
                <a:srgbClr val="595959"/>
              </a:solidFill>
              <a:latin typeface="微软雅黑" panose="020B0503020204020204" pitchFamily="34" charset="-122"/>
              <a:ea typeface="微软雅黑" panose="020B0503020204020204" pitchFamily="34" charset="-122"/>
            </a:endParaRPr>
          </a:p>
          <a:p>
            <a:pPr indent="381000">
              <a:lnSpc>
                <a:spcPts val="1465"/>
              </a:lnSpc>
            </a:pPr>
            <a:r>
              <a:rPr lang="zh-TW" sz="1200">
                <a:solidFill>
                  <a:srgbClr val="595959"/>
                </a:solidFill>
                <a:latin typeface="微软雅黑" panose="020B0503020204020204" pitchFamily="34" charset="-122"/>
                <a:ea typeface="微软雅黑" panose="020B0503020204020204" pitchFamily="34" charset="-122"/>
                <a:sym typeface="+mn-ea"/>
              </a:rPr>
              <a:t>六安市妇女联合会第三届常务委员会委员</a:t>
            </a:r>
            <a:endParaRPr lang="zh-CN" altLang="en-US" sz="1200"/>
          </a:p>
        </p:txBody>
      </p:sp>
      <p:sp>
        <p:nvSpPr>
          <p:cNvPr id="9" name="圆角矩形 8"/>
          <p:cNvSpPr/>
          <p:nvPr/>
        </p:nvSpPr>
        <p:spPr>
          <a:xfrm>
            <a:off x="5163185" y="1989455"/>
            <a:ext cx="1906270"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r>
              <a:rPr lang="zh-TW" sz="1200">
                <a:solidFill>
                  <a:srgbClr val="FFFFFF"/>
                </a:solidFill>
                <a:latin typeface="微软雅黑" panose="020B0503020204020204" pitchFamily="34" charset="-122"/>
                <a:ea typeface="微软雅黑" panose="020B0503020204020204" pitchFamily="34" charset="-122"/>
                <a:sym typeface="+mn-ea"/>
              </a:rPr>
              <a:t>恒信届智能科技常务</a:t>
            </a:r>
            <a:r>
              <a:rPr lang="zh-CN" altLang="zh-TW" sz="1200">
                <a:solidFill>
                  <a:srgbClr val="FFFFFF"/>
                </a:solidFill>
                <a:latin typeface="微软雅黑" panose="020B0503020204020204" pitchFamily="34" charset="-122"/>
                <a:ea typeface="微软雅黑" panose="020B0503020204020204" pitchFamily="34" charset="-122"/>
                <a:sym typeface="+mn-ea"/>
              </a:rPr>
              <a:t>总监</a:t>
            </a:r>
            <a:endParaRPr lang="zh-CN" altLang="en-US" sz="1200"/>
          </a:p>
        </p:txBody>
      </p:sp>
      <p:sp>
        <p:nvSpPr>
          <p:cNvPr id="13" name="文本框 12"/>
          <p:cNvSpPr txBox="1"/>
          <p:nvPr/>
        </p:nvSpPr>
        <p:spPr>
          <a:xfrm>
            <a:off x="5300980" y="1173480"/>
            <a:ext cx="1630680" cy="675640"/>
          </a:xfrm>
          <a:prstGeom prst="rect">
            <a:avLst/>
          </a:prstGeom>
          <a:noFill/>
        </p:spPr>
        <p:txBody>
          <a:bodyPr wrap="none" rtlCol="0" anchor="t">
            <a:spAutoFit/>
          </a:bodyPr>
          <a:p>
            <a:pPr indent="0"/>
            <a:r>
              <a:rPr lang="zh-TW" sz="3800">
                <a:solidFill>
                  <a:srgbClr val="365FAA"/>
                </a:solidFill>
                <a:latin typeface="微软雅黑" panose="020B0503020204020204" pitchFamily="34" charset="-122"/>
                <a:ea typeface="微软雅黑" panose="020B0503020204020204" pitchFamily="34" charset="-122"/>
                <a:sym typeface="+mn-ea"/>
              </a:rPr>
              <a:t>姚喜兰</a:t>
            </a:r>
            <a:endParaRPr lang="zh-TW" altLang="en-US" sz="3800">
              <a:solidFill>
                <a:srgbClr val="365FAA"/>
              </a:solidFill>
              <a:latin typeface="微软雅黑" panose="020B0503020204020204" pitchFamily="34" charset="-122"/>
              <a:ea typeface="微软雅黑" panose="020B0503020204020204" pitchFamily="34" charset="-122"/>
              <a:sym typeface="+mn-ea"/>
            </a:endParaRPr>
          </a:p>
        </p:txBody>
      </p:sp>
      <p:pic>
        <p:nvPicPr>
          <p:cNvPr id="4" name="图片 3"/>
          <p:cNvPicPr>
            <a:picLocks noChangeAspect="1"/>
          </p:cNvPicPr>
          <p:nvPr/>
        </p:nvPicPr>
        <p:blipFill>
          <a:blip r:embed="rId3"/>
          <a:stretch>
            <a:fillRect/>
          </a:stretch>
        </p:blipFill>
        <p:spPr>
          <a:xfrm>
            <a:off x="150495" y="1066800"/>
            <a:ext cx="3906520" cy="585343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422400"/>
            <a:ext cx="7775575" cy="4829175"/>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6" name="图片 5"/>
          <p:cNvPicPr>
            <a:picLocks noChangeAspect="1"/>
          </p:cNvPicPr>
          <p:nvPr/>
        </p:nvPicPr>
        <p:blipFill>
          <a:blip r:embed="rId2"/>
          <a:stretch>
            <a:fillRect/>
          </a:stretch>
        </p:blipFill>
        <p:spPr>
          <a:xfrm>
            <a:off x="1207008" y="1932432"/>
            <a:ext cx="2852928" cy="2852928"/>
          </a:xfrm>
          <a:prstGeom prst="ellipse">
            <a:avLst/>
          </a:prstGeom>
        </p:spPr>
      </p:pic>
      <p:sp>
        <p:nvSpPr>
          <p:cNvPr id="9" name="文本框 8"/>
          <p:cNvSpPr txBox="1"/>
          <p:nvPr/>
        </p:nvSpPr>
        <p:spPr>
          <a:xfrm>
            <a:off x="5160010" y="2468880"/>
            <a:ext cx="5362575" cy="3997325"/>
          </a:xfrm>
          <a:prstGeom prst="rect">
            <a:avLst/>
          </a:prstGeom>
          <a:noFill/>
        </p:spPr>
        <p:txBody>
          <a:bodyPr wrap="square" rtlCol="0" anchor="t">
            <a:spAutoFit/>
          </a:bodyPr>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毕业于日本东京工科大学电气电子工学科，毕业后一直从事市场策划及言销相关工作，拥有近 20年相关经验，并取得了优异成绩；</a:t>
            </a:r>
            <a:endParaRPr lang="zh-TW" sz="1200">
              <a:solidFill>
                <a:srgbClr val="595959"/>
              </a:solidFill>
              <a:latin typeface="微软雅黑" panose="020B0503020204020204" pitchFamily="34" charset="-122"/>
              <a:ea typeface="微软雅黑" panose="020B0503020204020204" pitchFamily="34" charset="-122"/>
            </a:endParaRPr>
          </a:p>
          <a:p>
            <a:pPr marL="141605" indent="-177800">
              <a:lnSpc>
                <a:spcPts val="1800"/>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先后就职于日本东京都立川市岐川工</a:t>
            </a:r>
            <a:r>
              <a:rPr lang="zh-TW" sz="1200">
                <a:solidFill>
                  <a:srgbClr val="595959"/>
                </a:solidFill>
                <a:latin typeface="宋体" panose="02010600030101010101" pitchFamily="2" charset="-122"/>
                <a:ea typeface="宋体" panose="02010600030101010101" pitchFamily="2" charset="-122"/>
                <a:sym typeface="+mn-ea"/>
              </a:rPr>
              <a:t>業</a:t>
            </a:r>
            <a:r>
              <a:rPr lang="zh-TW" sz="1200">
                <a:solidFill>
                  <a:srgbClr val="595959"/>
                </a:solidFill>
                <a:latin typeface="微软雅黑" panose="020B0503020204020204" pitchFamily="34" charset="-122"/>
                <a:ea typeface="微软雅黑" panose="020B0503020204020204" pitchFamily="34" charset="-122"/>
                <a:sym typeface="+mn-ea"/>
              </a:rPr>
              <a:t>、六安市正东投资置业有限公司（副总经理）、山东 省临沂市天鑫矿业（帛务副总）、山西黎城木行钢铁有限公司（帛务副总）、福建海逸网络科 技有限公司（帛务副总）；</a:t>
            </a:r>
            <a:endParaRPr lang="zh-TW" sz="1200">
              <a:solidFill>
                <a:srgbClr val="595959"/>
              </a:solidFill>
              <a:latin typeface="微软雅黑" panose="020B0503020204020204" pitchFamily="34" charset="-122"/>
              <a:ea typeface="微软雅黑" panose="020B0503020204020204" pitchFamily="34" charset="-122"/>
            </a:endParaRPr>
          </a:p>
          <a:p>
            <a:pPr indent="0">
              <a:lnSpc>
                <a:spcPts val="1800"/>
              </a:lnSpc>
              <a:spcAft>
                <a:spcPts val="770"/>
              </a:spcAft>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目前就职于安徽恒信通智能科技股份有限公司（帛务副总），分管市场策划与言销。</a:t>
            </a:r>
            <a:endParaRPr lang="zh-TW" sz="1200">
              <a:solidFill>
                <a:srgbClr val="595959"/>
              </a:solidFill>
              <a:latin typeface="微软雅黑" panose="020B0503020204020204" pitchFamily="34" charset="-122"/>
              <a:ea typeface="微软雅黑" panose="020B0503020204020204" pitchFamily="34" charset="-122"/>
            </a:endParaRPr>
          </a:p>
          <a:p>
            <a:pPr indent="0"/>
            <a:r>
              <a:rPr lang="zh-TW" sz="1200">
                <a:solidFill>
                  <a:srgbClr val="595959"/>
                </a:solidFill>
                <a:latin typeface="微软雅黑" panose="020B0503020204020204" pitchFamily="34" charset="-122"/>
                <a:ea typeface="微软雅黑" panose="020B0503020204020204" pitchFamily="34" charset="-122"/>
                <a:sym typeface="+mn-ea"/>
              </a:rPr>
              <a:t>-荣誉：2021.11.16           六安市侨联委员</a:t>
            </a:r>
            <a:endParaRPr lang="zh-TW" sz="1200">
              <a:solidFill>
                <a:srgbClr val="595959"/>
              </a:solidFill>
              <a:latin typeface="微软雅黑" panose="020B0503020204020204" pitchFamily="34" charset="-122"/>
              <a:ea typeface="微软雅黑" panose="020B0503020204020204" pitchFamily="34" charset="-122"/>
            </a:endParaRPr>
          </a:p>
          <a:p>
            <a:pPr indent="0"/>
            <a:endParaRPr lang="zh-TW" sz="1200">
              <a:solidFill>
                <a:srgbClr val="595959"/>
              </a:solidFill>
              <a:latin typeface="微软雅黑" panose="020B0503020204020204" pitchFamily="34" charset="-122"/>
              <a:ea typeface="微软雅黑" panose="020B0503020204020204" pitchFamily="34" charset="-122"/>
            </a:endParaRPr>
          </a:p>
          <a:p>
            <a:pPr indent="0"/>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2021.12.27           六安市工商联执委</a:t>
            </a:r>
            <a:endParaRPr lang="zh-TW" sz="1200">
              <a:solidFill>
                <a:srgbClr val="595959"/>
              </a:solidFill>
              <a:latin typeface="微软雅黑" panose="020B0503020204020204" pitchFamily="34" charset="-122"/>
              <a:ea typeface="微软雅黑" panose="020B0503020204020204" pitchFamily="34" charset="-122"/>
            </a:endParaRPr>
          </a:p>
          <a:p>
            <a:pPr indent="0"/>
            <a:endParaRPr lang="zh-TW" sz="1200">
              <a:solidFill>
                <a:srgbClr val="595959"/>
              </a:solidFill>
              <a:latin typeface="微软雅黑" panose="020B0503020204020204" pitchFamily="34" charset="-122"/>
              <a:ea typeface="微软雅黑" panose="020B0503020204020204" pitchFamily="34" charset="-122"/>
            </a:endParaRPr>
          </a:p>
          <a:p>
            <a:pPr indent="0"/>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2022.02.07           六安市政协委员</a:t>
            </a:r>
            <a:endParaRPr lang="zh-TW" sz="1200">
              <a:solidFill>
                <a:srgbClr val="595959"/>
              </a:solidFill>
              <a:latin typeface="微软雅黑" panose="020B0503020204020204" pitchFamily="34" charset="-122"/>
              <a:ea typeface="微软雅黑" panose="020B0503020204020204" pitchFamily="34" charset="-122"/>
            </a:endParaRPr>
          </a:p>
          <a:p>
            <a:pPr indent="0"/>
            <a:endParaRPr lang="zh-TW" sz="1200">
              <a:solidFill>
                <a:srgbClr val="595959"/>
              </a:solidFill>
              <a:latin typeface="微软雅黑" panose="020B0503020204020204" pitchFamily="34" charset="-122"/>
              <a:ea typeface="微软雅黑" panose="020B0503020204020204" pitchFamily="34" charset="-122"/>
            </a:endParaRPr>
          </a:p>
          <a:p>
            <a:pPr indent="0"/>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2006年                  六安市福建商会副会长</a:t>
            </a:r>
            <a:endParaRPr lang="zh-TW" sz="1200">
              <a:solidFill>
                <a:srgbClr val="595959"/>
              </a:solidFill>
              <a:latin typeface="微软雅黑" panose="020B0503020204020204" pitchFamily="34" charset="-122"/>
              <a:ea typeface="微软雅黑" panose="020B0503020204020204" pitchFamily="34" charset="-122"/>
            </a:endParaRPr>
          </a:p>
          <a:p>
            <a:pPr indent="0"/>
            <a:endParaRPr lang="zh-TW" sz="1200">
              <a:solidFill>
                <a:srgbClr val="595959"/>
              </a:solidFill>
              <a:latin typeface="微软雅黑" panose="020B0503020204020204" pitchFamily="34" charset="-122"/>
              <a:ea typeface="微软雅黑" panose="020B0503020204020204" pitchFamily="34" charset="-122"/>
            </a:endParaRPr>
          </a:p>
          <a:p>
            <a:pPr indent="0"/>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2018年                  六安市小微企业商会执行会长</a:t>
            </a:r>
            <a:endParaRPr lang="zh-TW" sz="1200">
              <a:solidFill>
                <a:srgbClr val="595959"/>
              </a:solidFill>
              <a:latin typeface="微软雅黑" panose="020B0503020204020204" pitchFamily="34" charset="-122"/>
              <a:ea typeface="微软雅黑" panose="020B0503020204020204" pitchFamily="34" charset="-122"/>
            </a:endParaRPr>
          </a:p>
          <a:p>
            <a:pPr indent="0"/>
            <a:endParaRPr lang="zh-TW" sz="1200">
              <a:solidFill>
                <a:srgbClr val="595959"/>
              </a:solidFill>
              <a:latin typeface="微软雅黑" panose="020B0503020204020204" pitchFamily="34" charset="-122"/>
              <a:ea typeface="微软雅黑" panose="020B0503020204020204" pitchFamily="34" charset="-122"/>
            </a:endParaRPr>
          </a:p>
          <a:p>
            <a:pPr indent="0"/>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2019年                   六安市企业家联合会副会长</a:t>
            </a:r>
            <a:endParaRPr lang="zh-TW" sz="1200">
              <a:solidFill>
                <a:srgbClr val="595959"/>
              </a:solidFill>
              <a:latin typeface="微软雅黑" panose="020B0503020204020204" pitchFamily="34" charset="-122"/>
              <a:ea typeface="微软雅黑" panose="020B0503020204020204" pitchFamily="34" charset="-122"/>
            </a:endParaRPr>
          </a:p>
          <a:p>
            <a:pPr indent="0"/>
            <a:endParaRPr lang="zh-TW" sz="1200">
              <a:solidFill>
                <a:srgbClr val="595959"/>
              </a:solidFill>
              <a:latin typeface="微软雅黑" panose="020B0503020204020204" pitchFamily="34" charset="-122"/>
              <a:ea typeface="微软雅黑" panose="020B0503020204020204" pitchFamily="34" charset="-122"/>
            </a:endParaRPr>
          </a:p>
        </p:txBody>
      </p:sp>
      <p:sp>
        <p:nvSpPr>
          <p:cNvPr id="8" name="圆角矩形 7"/>
          <p:cNvSpPr/>
          <p:nvPr/>
        </p:nvSpPr>
        <p:spPr>
          <a:xfrm>
            <a:off x="5304155" y="2133600"/>
            <a:ext cx="1906270"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r>
              <a:rPr lang="zh-TW" sz="1200">
                <a:solidFill>
                  <a:srgbClr val="FFFFFF"/>
                </a:solidFill>
                <a:latin typeface="微软雅黑" panose="020B0503020204020204" pitchFamily="34" charset="-122"/>
                <a:ea typeface="微软雅黑" panose="020B0503020204020204" pitchFamily="34" charset="-122"/>
                <a:sym typeface="+mn-ea"/>
              </a:rPr>
              <a:t>恒信届智能科技常务副</a:t>
            </a:r>
            <a:r>
              <a:rPr lang="zh-CN" altLang="zh-TW" sz="1200">
                <a:solidFill>
                  <a:srgbClr val="FFFFFF"/>
                </a:solidFill>
                <a:latin typeface="微软雅黑" panose="020B0503020204020204" pitchFamily="34" charset="-122"/>
                <a:ea typeface="微软雅黑" panose="020B0503020204020204" pitchFamily="34" charset="-122"/>
                <a:sym typeface="+mn-ea"/>
              </a:rPr>
              <a:t>总</a:t>
            </a:r>
            <a:endParaRPr lang="zh-CN" altLang="en-US" sz="1200"/>
          </a:p>
        </p:txBody>
      </p:sp>
      <p:sp>
        <p:nvSpPr>
          <p:cNvPr id="10" name="文本框 9"/>
          <p:cNvSpPr txBox="1"/>
          <p:nvPr/>
        </p:nvSpPr>
        <p:spPr>
          <a:xfrm>
            <a:off x="5304155" y="1346835"/>
            <a:ext cx="11480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林凯</a:t>
            </a:r>
            <a:endParaRPr lang="zh-TW" altLang="en-US" sz="3800">
              <a:solidFill>
                <a:srgbClr val="365FAA"/>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422400"/>
            <a:ext cx="7775575" cy="4829175"/>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5160010" y="2468880"/>
            <a:ext cx="5362575" cy="1621790"/>
          </a:xfrm>
          <a:prstGeom prst="rect">
            <a:avLst/>
          </a:prstGeom>
          <a:noFill/>
        </p:spPr>
        <p:txBody>
          <a:bodyPr wrap="square" rtlCol="0" anchor="t">
            <a:spAutoFit/>
          </a:bodyPr>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2022.01－至今，就职于安徽恒信通智能科技股份有限公司，担任研发部经理兼董事；</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中南工业大学工业自动化及仪表专业，计算机软硬件开发副研究员；</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大数据，区块链行业专家，资深的系统架构师，多年的大型ERP，信息化软件开发经验；</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1994.6-2012.04，就职于广州市伏羲计算机系统工程有限公司，担任软件产品经理。</a:t>
            </a:r>
            <a:endParaRPr lang="zh-TW" sz="1200">
              <a:solidFill>
                <a:srgbClr val="595959"/>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5304155" y="2133600"/>
            <a:ext cx="1906270"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r>
              <a:rPr sz="1200">
                <a:solidFill>
                  <a:srgbClr val="FFFFFF"/>
                </a:solidFill>
                <a:latin typeface="微软雅黑" panose="020B0503020204020204" pitchFamily="34" charset="-122"/>
                <a:ea typeface="微软雅黑" panose="020B0503020204020204" pitchFamily="34" charset="-122"/>
                <a:sym typeface="+mn-ea"/>
              </a:rPr>
              <a:t>研发部经理兼董事</a:t>
            </a:r>
            <a:endParaRPr sz="1200">
              <a:solidFill>
                <a:srgbClr val="FFFFFF"/>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5062855" y="1346835"/>
            <a:ext cx="16306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曹立鲲</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27" name="图片 27" descr="微信图片曹立鲲"/>
          <p:cNvPicPr>
            <a:picLocks noChangeAspect="1"/>
          </p:cNvPicPr>
          <p:nvPr/>
        </p:nvPicPr>
        <p:blipFill>
          <a:blip r:embed="rId2"/>
          <a:stretch>
            <a:fillRect/>
          </a:stretch>
        </p:blipFill>
        <p:spPr>
          <a:xfrm>
            <a:off x="590550" y="2353310"/>
            <a:ext cx="2338705" cy="33508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422400"/>
            <a:ext cx="7775575" cy="4829175"/>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5160010" y="2468880"/>
            <a:ext cx="5362575" cy="1840230"/>
          </a:xfrm>
          <a:prstGeom prst="rect">
            <a:avLst/>
          </a:prstGeom>
          <a:noFill/>
        </p:spPr>
        <p:txBody>
          <a:bodyPr wrap="square" rtlCol="0" anchor="t">
            <a:spAutoFit/>
          </a:bodyPr>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担任安徽恒信通智能科技股份有限公司，工业物联网事业部设计经理兼任董事；</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皖西学院计算机应用专业本科，计算机中级工程师，注册建筑一级建造师，机电二级建造师，多年的工业自动化设计施工经验，特别对工业互联网领域经验丰富，有很高的造诣。</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2003.07-2005.05就职于迎新科技（中国）有限公司，从事工业工程师工；</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2005.06-2010.05，就职于富士康科技集团（昆山）有限公司，从事生产管理控制部工程师工作；</a:t>
            </a:r>
            <a:endParaRPr lang="zh-TW" sz="1200">
              <a:solidFill>
                <a:srgbClr val="595959"/>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5304155" y="2136140"/>
            <a:ext cx="3427095" cy="21463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r>
              <a:rPr sz="1200">
                <a:solidFill>
                  <a:srgbClr val="FFFFFF"/>
                </a:solidFill>
                <a:latin typeface="微软雅黑" panose="020B0503020204020204" pitchFamily="34" charset="-122"/>
                <a:ea typeface="微软雅黑" panose="020B0503020204020204" pitchFamily="34" charset="-122"/>
                <a:sym typeface="+mn-ea"/>
              </a:rPr>
              <a:t>工业物联网事业部设计经理兼任董事</a:t>
            </a:r>
            <a:endParaRPr sz="1200">
              <a:solidFill>
                <a:srgbClr val="FFFFFF"/>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5062855" y="1346835"/>
            <a:ext cx="16306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方张炉</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29" name="图片 29" descr="微信图片_方张炉"/>
          <p:cNvPicPr>
            <a:picLocks noChangeAspect="1"/>
          </p:cNvPicPr>
          <p:nvPr/>
        </p:nvPicPr>
        <p:blipFill>
          <a:blip r:embed="rId2"/>
          <a:stretch>
            <a:fillRect/>
          </a:stretch>
        </p:blipFill>
        <p:spPr>
          <a:xfrm>
            <a:off x="809625" y="1833880"/>
            <a:ext cx="2439035" cy="361632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8859010" y="1976755"/>
            <a:ext cx="2400000" cy="3961905"/>
          </a:xfrm>
          <a:prstGeom prst="rect">
            <a:avLst/>
          </a:prstGeom>
        </p:spPr>
      </p:pic>
      <p:grpSp>
        <p:nvGrpSpPr>
          <p:cNvPr id="12" name="组合 11"/>
          <p:cNvGrpSpPr/>
          <p:nvPr/>
        </p:nvGrpSpPr>
        <p:grpSpPr>
          <a:xfrm>
            <a:off x="4135441" y="1107442"/>
            <a:ext cx="2276585" cy="1451915"/>
            <a:chOff x="4135441" y="1107442"/>
            <a:chExt cx="2276585" cy="1451915"/>
          </a:xfrm>
        </p:grpSpPr>
        <p:sp>
          <p:nvSpPr>
            <p:cNvPr id="35" name="文本框 34"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4385510" y="1107442"/>
              <a:ext cx="1776448" cy="923330"/>
            </a:xfrm>
            <a:prstGeom prst="rect">
              <a:avLst/>
            </a:prstGeom>
            <a:noFill/>
            <a:effectLst/>
          </p:spPr>
          <p:txBody>
            <a:bodyPr wrap="none" rtlCol="0">
              <a:spAutoFit/>
            </a:bodyPr>
            <a:lstStyle/>
            <a:p>
              <a:r>
                <a:rPr lang="zh-CN" altLang="en-US" sz="5400" b="1" dirty="0">
                  <a:solidFill>
                    <a:srgbClr val="365FAA"/>
                  </a:solidFill>
                  <a:latin typeface="微软雅黑" panose="020B0503020204020204" pitchFamily="34" charset="-122"/>
                  <a:ea typeface="微软雅黑" panose="020B0503020204020204" pitchFamily="34" charset="-122"/>
                  <a:cs typeface="Kartika" panose="02020503030404060203" pitchFamily="18" charset="0"/>
                </a:rPr>
                <a:t>目 录</a:t>
              </a:r>
              <a:endParaRPr lang="zh-CN" altLang="en-US" sz="5400" b="1" dirty="0">
                <a:solidFill>
                  <a:srgbClr val="365FAA"/>
                </a:solidFill>
                <a:latin typeface="微软雅黑" panose="020B0503020204020204" pitchFamily="34" charset="-122"/>
                <a:ea typeface="微软雅黑" panose="020B0503020204020204" pitchFamily="34" charset="-122"/>
                <a:cs typeface="Kartika" panose="02020503030404060203" pitchFamily="18" charset="0"/>
              </a:endParaRPr>
            </a:p>
          </p:txBody>
        </p:sp>
        <p:sp>
          <p:nvSpPr>
            <p:cNvPr id="36" name="文本框 35" descr="e7d195523061f1c0deeec63e560781cfd59afb0ea006f2a87ABB68BF51EA6619813959095094C18C62A12F549504892A4AAA8C1554C6663626E05CA27F281A14E6983772AFC3FB97135759321DEA3D704CB8FFD9D2544D20427D00997056F5C96BEB36E87B176A9A2B0208D5F0253CAA64F289E16775627845AD05F6A8DA43D217D906D92F737DD9"/>
            <p:cNvSpPr txBox="1"/>
            <p:nvPr/>
          </p:nvSpPr>
          <p:spPr>
            <a:xfrm>
              <a:off x="4135441" y="2036137"/>
              <a:ext cx="2276585" cy="523220"/>
            </a:xfrm>
            <a:prstGeom prst="rect">
              <a:avLst/>
            </a:prstGeom>
            <a:noFill/>
            <a:effectLst/>
          </p:spPr>
          <p:txBody>
            <a:bodyPr wrap="none" rtlCol="0">
              <a:spAutoFit/>
            </a:bodyPr>
            <a:lstStyle/>
            <a:p>
              <a:r>
                <a:rPr lang="en-US" altLang="zh-CN" sz="2800" dirty="0">
                  <a:solidFill>
                    <a:srgbClr val="365FAA"/>
                  </a:solidFill>
                  <a:latin typeface="Kartika" panose="02020503030404060203" pitchFamily="18" charset="0"/>
                  <a:ea typeface="方正姚体" panose="02010601030101010101" pitchFamily="2" charset="-122"/>
                  <a:cs typeface="Kartika" panose="02020503030404060203" pitchFamily="18" charset="0"/>
                </a:rPr>
                <a:t>CONCENTS</a:t>
              </a:r>
              <a:endParaRPr lang="zh-CN" altLang="en-US" sz="1100" dirty="0">
                <a:solidFill>
                  <a:srgbClr val="365FAA"/>
                </a:solidFill>
                <a:latin typeface="Kartika" panose="02020503030404060203" pitchFamily="18" charset="0"/>
                <a:ea typeface="方正姚体" panose="02010601030101010101" pitchFamily="2" charset="-122"/>
                <a:cs typeface="Kartika" panose="02020503030404060203" pitchFamily="18" charset="0"/>
              </a:endParaRPr>
            </a:p>
          </p:txBody>
        </p:sp>
      </p:grpSp>
      <p:sp>
        <p:nvSpPr>
          <p:cNvPr id="37" name="文本框 16"/>
          <p:cNvSpPr>
            <a:spLocks noChangeArrowheads="1"/>
          </p:cNvSpPr>
          <p:nvPr/>
        </p:nvSpPr>
        <p:spPr bwMode="auto">
          <a:xfrm>
            <a:off x="1890536" y="3448986"/>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公司介绍</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8" name="文本框 17"/>
          <p:cNvSpPr>
            <a:spLocks noChangeArrowheads="1"/>
          </p:cNvSpPr>
          <p:nvPr/>
        </p:nvSpPr>
        <p:spPr bwMode="auto">
          <a:xfrm>
            <a:off x="4591911" y="3448985"/>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发展历程</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39" name="文本框 18"/>
          <p:cNvSpPr>
            <a:spLocks noChangeArrowheads="1"/>
          </p:cNvSpPr>
          <p:nvPr/>
        </p:nvSpPr>
        <p:spPr bwMode="auto">
          <a:xfrm>
            <a:off x="7080891" y="3429000"/>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企业文化</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0" name="文本框 19"/>
          <p:cNvSpPr>
            <a:spLocks noChangeArrowheads="1"/>
          </p:cNvSpPr>
          <p:nvPr/>
        </p:nvSpPr>
        <p:spPr bwMode="auto">
          <a:xfrm>
            <a:off x="4650246" y="4389248"/>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团队介绍</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41" name="文本框 19"/>
          <p:cNvSpPr>
            <a:spLocks noChangeArrowheads="1"/>
          </p:cNvSpPr>
          <p:nvPr/>
        </p:nvSpPr>
        <p:spPr bwMode="auto">
          <a:xfrm>
            <a:off x="1890621" y="5188012"/>
            <a:ext cx="14157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成功案例</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1" name="椭圆 10"/>
          <p:cNvSpPr/>
          <p:nvPr/>
        </p:nvSpPr>
        <p:spPr>
          <a:xfrm>
            <a:off x="1179733" y="3448985"/>
            <a:ext cx="508723" cy="508723"/>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mpact" panose="020B0806030902050204" pitchFamily="34" charset="0"/>
              </a:rPr>
              <a:t>1</a:t>
            </a:r>
            <a:endParaRPr lang="zh-CN" altLang="en-US" sz="2400" dirty="0">
              <a:latin typeface="Impact" panose="020B0806030902050204" pitchFamily="34" charset="0"/>
            </a:endParaRPr>
          </a:p>
        </p:txBody>
      </p:sp>
      <p:sp>
        <p:nvSpPr>
          <p:cNvPr id="44" name="椭圆 43"/>
          <p:cNvSpPr/>
          <p:nvPr/>
        </p:nvSpPr>
        <p:spPr>
          <a:xfrm>
            <a:off x="1155503" y="4318628"/>
            <a:ext cx="508723" cy="508723"/>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mpact" panose="020B0806030902050204" pitchFamily="34" charset="0"/>
              </a:rPr>
              <a:t>4</a:t>
            </a:r>
            <a:endParaRPr lang="zh-CN" altLang="en-US" sz="2400" dirty="0">
              <a:latin typeface="Impact" panose="020B0806030902050204" pitchFamily="34" charset="0"/>
            </a:endParaRPr>
          </a:p>
        </p:txBody>
      </p:sp>
      <p:sp>
        <p:nvSpPr>
          <p:cNvPr id="45" name="椭圆 44"/>
          <p:cNvSpPr/>
          <p:nvPr/>
        </p:nvSpPr>
        <p:spPr>
          <a:xfrm>
            <a:off x="4020214" y="3429000"/>
            <a:ext cx="508723" cy="508723"/>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mpact" panose="020B0806030902050204" pitchFamily="34" charset="0"/>
              </a:rPr>
              <a:t>2</a:t>
            </a:r>
            <a:endParaRPr lang="zh-CN" altLang="en-US" sz="2400" dirty="0">
              <a:latin typeface="Impact" panose="020B0806030902050204" pitchFamily="34" charset="0"/>
            </a:endParaRPr>
          </a:p>
        </p:txBody>
      </p:sp>
      <p:sp>
        <p:nvSpPr>
          <p:cNvPr id="46" name="椭圆 45"/>
          <p:cNvSpPr/>
          <p:nvPr/>
        </p:nvSpPr>
        <p:spPr>
          <a:xfrm>
            <a:off x="3995984" y="4298643"/>
            <a:ext cx="508723" cy="508723"/>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mpact" panose="020B0806030902050204" pitchFamily="34" charset="0"/>
              </a:rPr>
              <a:t>5</a:t>
            </a:r>
            <a:endParaRPr lang="zh-CN" altLang="en-US" sz="2400" dirty="0">
              <a:latin typeface="Impact" panose="020B0806030902050204" pitchFamily="34" charset="0"/>
            </a:endParaRPr>
          </a:p>
        </p:txBody>
      </p:sp>
      <p:sp>
        <p:nvSpPr>
          <p:cNvPr id="47" name="椭圆 46"/>
          <p:cNvSpPr/>
          <p:nvPr/>
        </p:nvSpPr>
        <p:spPr>
          <a:xfrm>
            <a:off x="6459013" y="3429000"/>
            <a:ext cx="508723" cy="508723"/>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mpact" panose="020B0806030902050204" pitchFamily="34" charset="0"/>
              </a:rPr>
              <a:t>3</a:t>
            </a:r>
            <a:endParaRPr lang="zh-CN" altLang="en-US" sz="2400" dirty="0">
              <a:latin typeface="Impact" panose="020B0806030902050204" pitchFamily="34" charset="0"/>
            </a:endParaRPr>
          </a:p>
        </p:txBody>
      </p:sp>
      <p:sp>
        <p:nvSpPr>
          <p:cNvPr id="48" name="椭圆 47"/>
          <p:cNvSpPr/>
          <p:nvPr/>
        </p:nvSpPr>
        <p:spPr>
          <a:xfrm>
            <a:off x="6434783" y="4298643"/>
            <a:ext cx="508723" cy="508723"/>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400" dirty="0">
                <a:latin typeface="Impact" panose="020B0806030902050204" pitchFamily="34" charset="0"/>
              </a:rPr>
              <a:t>6</a:t>
            </a:r>
            <a:endParaRPr lang="zh-CN" altLang="en-US" sz="2400" dirty="0">
              <a:latin typeface="Impact" panose="020B0806030902050204" pitchFamily="34" charset="0"/>
            </a:endParaRPr>
          </a:p>
        </p:txBody>
      </p:sp>
      <p:sp>
        <p:nvSpPr>
          <p:cNvPr id="5" name="文本框 19"/>
          <p:cNvSpPr>
            <a:spLocks noChangeArrowheads="1"/>
          </p:cNvSpPr>
          <p:nvPr/>
        </p:nvSpPr>
        <p:spPr bwMode="auto">
          <a:xfrm>
            <a:off x="1890536" y="4365753"/>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组织</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架构</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7" name="文本框 19"/>
          <p:cNvSpPr>
            <a:spLocks noChangeArrowheads="1"/>
          </p:cNvSpPr>
          <p:nvPr/>
        </p:nvSpPr>
        <p:spPr bwMode="auto">
          <a:xfrm>
            <a:off x="7200406" y="4365753"/>
            <a:ext cx="140208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解决</a:t>
            </a:r>
            <a:r>
              <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rPr>
              <a:t>方案</a:t>
            </a:r>
            <a:endParaRPr lang="zh-CN" altLang="en-US" sz="24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椭圆 7"/>
          <p:cNvSpPr/>
          <p:nvPr/>
        </p:nvSpPr>
        <p:spPr>
          <a:xfrm>
            <a:off x="1179523" y="5187643"/>
            <a:ext cx="508723" cy="508723"/>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sz="2400" dirty="0">
                <a:latin typeface="Impact" panose="020B0806030902050204" pitchFamily="34" charset="0"/>
              </a:rPr>
              <a:t>7</a:t>
            </a:r>
            <a:endParaRPr lang="en-US" altLang="zh-CN" sz="2400" dirty="0">
              <a:latin typeface="Impact" panose="020B0806030902050204" pitchFamily="34" charset="0"/>
            </a:endParaRPr>
          </a:p>
        </p:txBody>
      </p:sp>
    </p:spTree>
  </p:cSld>
  <p:clrMapOvr>
    <a:masterClrMapping/>
  </p:clrMapOvr>
  <mc:AlternateContent xmlns:mc="http://schemas.openxmlformats.org/markup-compatibility/2006">
    <mc:Choice xmlns:p15="http://schemas.microsoft.com/office/powerpoint/2012/main" Requires="p15">
      <p:transition xmlns:p14="http://schemas.microsoft.com/office/powerpoint/2010/main" spd="slow" Requires="p14" p14:dur="1250">
        <p15:prstTrans prst="airplan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p:cTn id="13" dur="500" fill="hold"/>
                                        <p:tgtEl>
                                          <p:spTgt spid="12"/>
                                        </p:tgtEl>
                                        <p:attrNameLst>
                                          <p:attrName>ppt_w</p:attrName>
                                        </p:attrNameLst>
                                      </p:cBhvr>
                                      <p:tavLst>
                                        <p:tav tm="0">
                                          <p:val>
                                            <p:fltVal val="0"/>
                                          </p:val>
                                        </p:tav>
                                        <p:tav tm="100000">
                                          <p:val>
                                            <p:strVal val="#ppt_w"/>
                                          </p:val>
                                        </p:tav>
                                      </p:tavLst>
                                    </p:anim>
                                    <p:anim calcmode="lin" valueType="num">
                                      <p:cBhvr>
                                        <p:cTn id="14" dur="500" fill="hold"/>
                                        <p:tgtEl>
                                          <p:spTgt spid="12"/>
                                        </p:tgtEl>
                                        <p:attrNameLst>
                                          <p:attrName>ppt_h</p:attrName>
                                        </p:attrNameLst>
                                      </p:cBhvr>
                                      <p:tavLst>
                                        <p:tav tm="0">
                                          <p:val>
                                            <p:fltVal val="0"/>
                                          </p:val>
                                        </p:tav>
                                        <p:tav tm="100000">
                                          <p:val>
                                            <p:strVal val="#ppt_h"/>
                                          </p:val>
                                        </p:tav>
                                      </p:tavLst>
                                    </p:anim>
                                    <p:animEffect transition="in" filter="fade">
                                      <p:cBhvr>
                                        <p:cTn id="15" dur="500"/>
                                        <p:tgtEl>
                                          <p:spTgt spid="12"/>
                                        </p:tgtEl>
                                      </p:cBhvr>
                                    </p:animEffect>
                                  </p:childTnLst>
                                </p:cTn>
                              </p:par>
                            </p:childTnLst>
                          </p:cTn>
                        </p:par>
                        <p:par>
                          <p:cTn id="16" fill="hold">
                            <p:stCondLst>
                              <p:cond delay="1500"/>
                            </p:stCondLst>
                            <p:childTnLst>
                              <p:par>
                                <p:cTn id="17" presetID="26" presetClass="entr" presetSubtype="0" fill="hold" grpId="0"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down)">
                                      <p:cBhvr>
                                        <p:cTn id="19" dur="290">
                                          <p:stCondLst>
                                            <p:cond delay="0"/>
                                          </p:stCondLst>
                                        </p:cTn>
                                        <p:tgtEl>
                                          <p:spTgt spid="11"/>
                                        </p:tgtEl>
                                      </p:cBhvr>
                                    </p:animEffect>
                                    <p:anim calcmode="lin" valueType="num">
                                      <p:cBhvr>
                                        <p:cTn id="20" dur="911"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21" dur="332"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22" dur="332" tmFilter="0, 0; 0.125,0.2665; 0.25,0.4; 0.375,0.465; 0.5,0.5;  0.625,0.535; 0.75,0.6; 0.875,0.7335; 1,1">
                                          <p:stCondLst>
                                            <p:cond delay="332"/>
                                          </p:stCondLst>
                                        </p:cTn>
                                        <p:tgtEl>
                                          <p:spTgt spid="11"/>
                                        </p:tgtEl>
                                        <p:attrNameLst>
                                          <p:attrName>ppt_y</p:attrName>
                                        </p:attrNameLst>
                                      </p:cBhvr>
                                      <p:tavLst>
                                        <p:tav tm="0" fmla="#ppt_y-sin(pi*$)/9">
                                          <p:val>
                                            <p:fltVal val="0"/>
                                          </p:val>
                                        </p:tav>
                                        <p:tav tm="100000">
                                          <p:val>
                                            <p:fltVal val="1"/>
                                          </p:val>
                                        </p:tav>
                                      </p:tavLst>
                                    </p:anim>
                                    <p:anim calcmode="lin" valueType="num">
                                      <p:cBhvr>
                                        <p:cTn id="23" dur="166" tmFilter="0, 0; 0.125,0.2665; 0.25,0.4; 0.375,0.465; 0.5,0.5;  0.625,0.535; 0.75,0.6; 0.875,0.7335; 1,1">
                                          <p:stCondLst>
                                            <p:cond delay="662"/>
                                          </p:stCondLst>
                                        </p:cTn>
                                        <p:tgtEl>
                                          <p:spTgt spid="11"/>
                                        </p:tgtEl>
                                        <p:attrNameLst>
                                          <p:attrName>ppt_y</p:attrName>
                                        </p:attrNameLst>
                                      </p:cBhvr>
                                      <p:tavLst>
                                        <p:tav tm="0" fmla="#ppt_y-sin(pi*$)/27">
                                          <p:val>
                                            <p:fltVal val="0"/>
                                          </p:val>
                                        </p:tav>
                                        <p:tav tm="100000">
                                          <p:val>
                                            <p:fltVal val="1"/>
                                          </p:val>
                                        </p:tav>
                                      </p:tavLst>
                                    </p:anim>
                                    <p:anim calcmode="lin" valueType="num">
                                      <p:cBhvr>
                                        <p:cTn id="24" dur="82" tmFilter="0, 0; 0.125,0.2665; 0.25,0.4; 0.375,0.465; 0.5,0.5;  0.625,0.535; 0.75,0.6; 0.875,0.7335; 1,1">
                                          <p:stCondLst>
                                            <p:cond delay="828"/>
                                          </p:stCondLst>
                                        </p:cTn>
                                        <p:tgtEl>
                                          <p:spTgt spid="11"/>
                                        </p:tgtEl>
                                        <p:attrNameLst>
                                          <p:attrName>ppt_y</p:attrName>
                                        </p:attrNameLst>
                                      </p:cBhvr>
                                      <p:tavLst>
                                        <p:tav tm="0" fmla="#ppt_y-sin(pi*$)/81">
                                          <p:val>
                                            <p:fltVal val="0"/>
                                          </p:val>
                                        </p:tav>
                                        <p:tav tm="100000">
                                          <p:val>
                                            <p:fltVal val="1"/>
                                          </p:val>
                                        </p:tav>
                                      </p:tavLst>
                                    </p:anim>
                                    <p:animScale>
                                      <p:cBhvr>
                                        <p:cTn id="25" dur="13">
                                          <p:stCondLst>
                                            <p:cond delay="325"/>
                                          </p:stCondLst>
                                        </p:cTn>
                                        <p:tgtEl>
                                          <p:spTgt spid="11"/>
                                        </p:tgtEl>
                                      </p:cBhvr>
                                      <p:to x="100000" y="60000"/>
                                    </p:animScale>
                                    <p:animScale>
                                      <p:cBhvr>
                                        <p:cTn id="26" dur="83" decel="50000">
                                          <p:stCondLst>
                                            <p:cond delay="338"/>
                                          </p:stCondLst>
                                        </p:cTn>
                                        <p:tgtEl>
                                          <p:spTgt spid="11"/>
                                        </p:tgtEl>
                                      </p:cBhvr>
                                      <p:to x="100000" y="100000"/>
                                    </p:animScale>
                                    <p:animScale>
                                      <p:cBhvr>
                                        <p:cTn id="27" dur="13">
                                          <p:stCondLst>
                                            <p:cond delay="656"/>
                                          </p:stCondLst>
                                        </p:cTn>
                                        <p:tgtEl>
                                          <p:spTgt spid="11"/>
                                        </p:tgtEl>
                                      </p:cBhvr>
                                      <p:to x="100000" y="80000"/>
                                    </p:animScale>
                                    <p:animScale>
                                      <p:cBhvr>
                                        <p:cTn id="28" dur="83" decel="50000">
                                          <p:stCondLst>
                                            <p:cond delay="669"/>
                                          </p:stCondLst>
                                        </p:cTn>
                                        <p:tgtEl>
                                          <p:spTgt spid="11"/>
                                        </p:tgtEl>
                                      </p:cBhvr>
                                      <p:to x="100000" y="100000"/>
                                    </p:animScale>
                                    <p:animScale>
                                      <p:cBhvr>
                                        <p:cTn id="29" dur="13">
                                          <p:stCondLst>
                                            <p:cond delay="821"/>
                                          </p:stCondLst>
                                        </p:cTn>
                                        <p:tgtEl>
                                          <p:spTgt spid="11"/>
                                        </p:tgtEl>
                                      </p:cBhvr>
                                      <p:to x="100000" y="90000"/>
                                    </p:animScale>
                                    <p:animScale>
                                      <p:cBhvr>
                                        <p:cTn id="30" dur="83" decel="50000">
                                          <p:stCondLst>
                                            <p:cond delay="834"/>
                                          </p:stCondLst>
                                        </p:cTn>
                                        <p:tgtEl>
                                          <p:spTgt spid="11"/>
                                        </p:tgtEl>
                                      </p:cBhvr>
                                      <p:to x="100000" y="100000"/>
                                    </p:animScale>
                                    <p:animScale>
                                      <p:cBhvr>
                                        <p:cTn id="31" dur="13">
                                          <p:stCondLst>
                                            <p:cond delay="904"/>
                                          </p:stCondLst>
                                        </p:cTn>
                                        <p:tgtEl>
                                          <p:spTgt spid="11"/>
                                        </p:tgtEl>
                                      </p:cBhvr>
                                      <p:to x="100000" y="95000"/>
                                    </p:animScale>
                                    <p:animScale>
                                      <p:cBhvr>
                                        <p:cTn id="32" dur="83" decel="50000">
                                          <p:stCondLst>
                                            <p:cond delay="917"/>
                                          </p:stCondLst>
                                        </p:cTn>
                                        <p:tgtEl>
                                          <p:spTgt spid="11"/>
                                        </p:tgtEl>
                                      </p:cBhvr>
                                      <p:to x="100000" y="100000"/>
                                    </p:animScale>
                                  </p:childTnLst>
                                </p:cTn>
                              </p:par>
                              <p:par>
                                <p:cTn id="33" presetID="2" presetClass="entr" presetSubtype="2" decel="38000" fill="hold" grpId="0" nodeType="withEffect">
                                  <p:stCondLst>
                                    <p:cond delay="0"/>
                                  </p:stCondLst>
                                  <p:childTnLst>
                                    <p:set>
                                      <p:cBhvr>
                                        <p:cTn id="34" dur="1" fill="hold">
                                          <p:stCondLst>
                                            <p:cond delay="0"/>
                                          </p:stCondLst>
                                        </p:cTn>
                                        <p:tgtEl>
                                          <p:spTgt spid="37"/>
                                        </p:tgtEl>
                                        <p:attrNameLst>
                                          <p:attrName>style.visibility</p:attrName>
                                        </p:attrNameLst>
                                      </p:cBhvr>
                                      <p:to>
                                        <p:strVal val="visible"/>
                                      </p:to>
                                    </p:set>
                                    <p:anim calcmode="lin" valueType="num">
                                      <p:cBhvr additive="base">
                                        <p:cTn id="35" dur="500" fill="hold"/>
                                        <p:tgtEl>
                                          <p:spTgt spid="37"/>
                                        </p:tgtEl>
                                        <p:attrNameLst>
                                          <p:attrName>ppt_x</p:attrName>
                                        </p:attrNameLst>
                                      </p:cBhvr>
                                      <p:tavLst>
                                        <p:tav tm="0">
                                          <p:val>
                                            <p:strVal val="1+#ppt_w/2"/>
                                          </p:val>
                                        </p:tav>
                                        <p:tav tm="100000">
                                          <p:val>
                                            <p:strVal val="#ppt_x"/>
                                          </p:val>
                                        </p:tav>
                                      </p:tavLst>
                                    </p:anim>
                                    <p:anim calcmode="lin" valueType="num">
                                      <p:cBhvr additive="base">
                                        <p:cTn id="36" dur="500" fill="hold"/>
                                        <p:tgtEl>
                                          <p:spTgt spid="37"/>
                                        </p:tgtEl>
                                        <p:attrNameLst>
                                          <p:attrName>ppt_y</p:attrName>
                                        </p:attrNameLst>
                                      </p:cBhvr>
                                      <p:tavLst>
                                        <p:tav tm="0">
                                          <p:val>
                                            <p:strVal val="#ppt_y"/>
                                          </p:val>
                                        </p:tav>
                                        <p:tav tm="100000">
                                          <p:val>
                                            <p:strVal val="#ppt_y"/>
                                          </p:val>
                                        </p:tav>
                                      </p:tavLst>
                                    </p:anim>
                                  </p:childTnLst>
                                </p:cTn>
                              </p:par>
                            </p:childTnLst>
                          </p:cTn>
                        </p:par>
                        <p:par>
                          <p:cTn id="37" fill="hold">
                            <p:stCondLst>
                              <p:cond delay="2500"/>
                            </p:stCondLst>
                            <p:childTnLst>
                              <p:par>
                                <p:cTn id="38" presetID="26" presetClass="entr" presetSubtype="0" fill="hold" grpId="0" nodeType="afterEffect">
                                  <p:stCondLst>
                                    <p:cond delay="0"/>
                                  </p:stCondLst>
                                  <p:childTnLst>
                                    <p:set>
                                      <p:cBhvr>
                                        <p:cTn id="39" dur="1" fill="hold">
                                          <p:stCondLst>
                                            <p:cond delay="0"/>
                                          </p:stCondLst>
                                        </p:cTn>
                                        <p:tgtEl>
                                          <p:spTgt spid="45"/>
                                        </p:tgtEl>
                                        <p:attrNameLst>
                                          <p:attrName>style.visibility</p:attrName>
                                        </p:attrNameLst>
                                      </p:cBhvr>
                                      <p:to>
                                        <p:strVal val="visible"/>
                                      </p:to>
                                    </p:set>
                                    <p:animEffect transition="in" filter="wipe(down)">
                                      <p:cBhvr>
                                        <p:cTn id="40" dur="290">
                                          <p:stCondLst>
                                            <p:cond delay="0"/>
                                          </p:stCondLst>
                                        </p:cTn>
                                        <p:tgtEl>
                                          <p:spTgt spid="45"/>
                                        </p:tgtEl>
                                      </p:cBhvr>
                                    </p:animEffect>
                                    <p:anim calcmode="lin" valueType="num">
                                      <p:cBhvr>
                                        <p:cTn id="41" dur="911" tmFilter="0,0; 0.14,0.36; 0.43,0.73; 0.71,0.91; 1.0,1.0">
                                          <p:stCondLst>
                                            <p:cond delay="0"/>
                                          </p:stCondLst>
                                        </p:cTn>
                                        <p:tgtEl>
                                          <p:spTgt spid="45"/>
                                        </p:tgtEl>
                                        <p:attrNameLst>
                                          <p:attrName>ppt_x</p:attrName>
                                        </p:attrNameLst>
                                      </p:cBhvr>
                                      <p:tavLst>
                                        <p:tav tm="0">
                                          <p:val>
                                            <p:strVal val="#ppt_x-0.25"/>
                                          </p:val>
                                        </p:tav>
                                        <p:tav tm="100000">
                                          <p:val>
                                            <p:strVal val="#ppt_x"/>
                                          </p:val>
                                        </p:tav>
                                      </p:tavLst>
                                    </p:anim>
                                    <p:anim calcmode="lin" valueType="num">
                                      <p:cBhvr>
                                        <p:cTn id="42" dur="332" tmFilter="0.0,0.0; 0.25,0.07; 0.50,0.2; 0.75,0.467; 1.0,1.0">
                                          <p:stCondLst>
                                            <p:cond delay="0"/>
                                          </p:stCondLst>
                                        </p:cTn>
                                        <p:tgtEl>
                                          <p:spTgt spid="45"/>
                                        </p:tgtEl>
                                        <p:attrNameLst>
                                          <p:attrName>ppt_y</p:attrName>
                                        </p:attrNameLst>
                                      </p:cBhvr>
                                      <p:tavLst>
                                        <p:tav tm="0" fmla="#ppt_y-sin(pi*$)/3">
                                          <p:val>
                                            <p:fltVal val="0.5"/>
                                          </p:val>
                                        </p:tav>
                                        <p:tav tm="100000">
                                          <p:val>
                                            <p:fltVal val="1"/>
                                          </p:val>
                                        </p:tav>
                                      </p:tavLst>
                                    </p:anim>
                                    <p:anim calcmode="lin" valueType="num">
                                      <p:cBhvr>
                                        <p:cTn id="43" dur="332" tmFilter="0, 0; 0.125,0.2665; 0.25,0.4; 0.375,0.465; 0.5,0.5;  0.625,0.535; 0.75,0.6; 0.875,0.7335; 1,1">
                                          <p:stCondLst>
                                            <p:cond delay="332"/>
                                          </p:stCondLst>
                                        </p:cTn>
                                        <p:tgtEl>
                                          <p:spTgt spid="45"/>
                                        </p:tgtEl>
                                        <p:attrNameLst>
                                          <p:attrName>ppt_y</p:attrName>
                                        </p:attrNameLst>
                                      </p:cBhvr>
                                      <p:tavLst>
                                        <p:tav tm="0" fmla="#ppt_y-sin(pi*$)/9">
                                          <p:val>
                                            <p:fltVal val="0"/>
                                          </p:val>
                                        </p:tav>
                                        <p:tav tm="100000">
                                          <p:val>
                                            <p:fltVal val="1"/>
                                          </p:val>
                                        </p:tav>
                                      </p:tavLst>
                                    </p:anim>
                                    <p:anim calcmode="lin" valueType="num">
                                      <p:cBhvr>
                                        <p:cTn id="44" dur="166" tmFilter="0, 0; 0.125,0.2665; 0.25,0.4; 0.375,0.465; 0.5,0.5;  0.625,0.535; 0.75,0.6; 0.875,0.7335; 1,1">
                                          <p:stCondLst>
                                            <p:cond delay="662"/>
                                          </p:stCondLst>
                                        </p:cTn>
                                        <p:tgtEl>
                                          <p:spTgt spid="45"/>
                                        </p:tgtEl>
                                        <p:attrNameLst>
                                          <p:attrName>ppt_y</p:attrName>
                                        </p:attrNameLst>
                                      </p:cBhvr>
                                      <p:tavLst>
                                        <p:tav tm="0" fmla="#ppt_y-sin(pi*$)/27">
                                          <p:val>
                                            <p:fltVal val="0"/>
                                          </p:val>
                                        </p:tav>
                                        <p:tav tm="100000">
                                          <p:val>
                                            <p:fltVal val="1"/>
                                          </p:val>
                                        </p:tav>
                                      </p:tavLst>
                                    </p:anim>
                                    <p:anim calcmode="lin" valueType="num">
                                      <p:cBhvr>
                                        <p:cTn id="45" dur="82" tmFilter="0, 0; 0.125,0.2665; 0.25,0.4; 0.375,0.465; 0.5,0.5;  0.625,0.535; 0.75,0.6; 0.875,0.7335; 1,1">
                                          <p:stCondLst>
                                            <p:cond delay="828"/>
                                          </p:stCondLst>
                                        </p:cTn>
                                        <p:tgtEl>
                                          <p:spTgt spid="45"/>
                                        </p:tgtEl>
                                        <p:attrNameLst>
                                          <p:attrName>ppt_y</p:attrName>
                                        </p:attrNameLst>
                                      </p:cBhvr>
                                      <p:tavLst>
                                        <p:tav tm="0" fmla="#ppt_y-sin(pi*$)/81">
                                          <p:val>
                                            <p:fltVal val="0"/>
                                          </p:val>
                                        </p:tav>
                                        <p:tav tm="100000">
                                          <p:val>
                                            <p:fltVal val="1"/>
                                          </p:val>
                                        </p:tav>
                                      </p:tavLst>
                                    </p:anim>
                                    <p:animScale>
                                      <p:cBhvr>
                                        <p:cTn id="46" dur="13">
                                          <p:stCondLst>
                                            <p:cond delay="325"/>
                                          </p:stCondLst>
                                        </p:cTn>
                                        <p:tgtEl>
                                          <p:spTgt spid="45"/>
                                        </p:tgtEl>
                                      </p:cBhvr>
                                      <p:to x="100000" y="60000"/>
                                    </p:animScale>
                                    <p:animScale>
                                      <p:cBhvr>
                                        <p:cTn id="47" dur="83" decel="50000">
                                          <p:stCondLst>
                                            <p:cond delay="338"/>
                                          </p:stCondLst>
                                        </p:cTn>
                                        <p:tgtEl>
                                          <p:spTgt spid="45"/>
                                        </p:tgtEl>
                                      </p:cBhvr>
                                      <p:to x="100000" y="100000"/>
                                    </p:animScale>
                                    <p:animScale>
                                      <p:cBhvr>
                                        <p:cTn id="48" dur="13">
                                          <p:stCondLst>
                                            <p:cond delay="656"/>
                                          </p:stCondLst>
                                        </p:cTn>
                                        <p:tgtEl>
                                          <p:spTgt spid="45"/>
                                        </p:tgtEl>
                                      </p:cBhvr>
                                      <p:to x="100000" y="80000"/>
                                    </p:animScale>
                                    <p:animScale>
                                      <p:cBhvr>
                                        <p:cTn id="49" dur="83" decel="50000">
                                          <p:stCondLst>
                                            <p:cond delay="669"/>
                                          </p:stCondLst>
                                        </p:cTn>
                                        <p:tgtEl>
                                          <p:spTgt spid="45"/>
                                        </p:tgtEl>
                                      </p:cBhvr>
                                      <p:to x="100000" y="100000"/>
                                    </p:animScale>
                                    <p:animScale>
                                      <p:cBhvr>
                                        <p:cTn id="50" dur="13">
                                          <p:stCondLst>
                                            <p:cond delay="821"/>
                                          </p:stCondLst>
                                        </p:cTn>
                                        <p:tgtEl>
                                          <p:spTgt spid="45"/>
                                        </p:tgtEl>
                                      </p:cBhvr>
                                      <p:to x="100000" y="90000"/>
                                    </p:animScale>
                                    <p:animScale>
                                      <p:cBhvr>
                                        <p:cTn id="51" dur="83" decel="50000">
                                          <p:stCondLst>
                                            <p:cond delay="834"/>
                                          </p:stCondLst>
                                        </p:cTn>
                                        <p:tgtEl>
                                          <p:spTgt spid="45"/>
                                        </p:tgtEl>
                                      </p:cBhvr>
                                      <p:to x="100000" y="100000"/>
                                    </p:animScale>
                                    <p:animScale>
                                      <p:cBhvr>
                                        <p:cTn id="52" dur="13">
                                          <p:stCondLst>
                                            <p:cond delay="904"/>
                                          </p:stCondLst>
                                        </p:cTn>
                                        <p:tgtEl>
                                          <p:spTgt spid="45"/>
                                        </p:tgtEl>
                                      </p:cBhvr>
                                      <p:to x="100000" y="95000"/>
                                    </p:animScale>
                                    <p:animScale>
                                      <p:cBhvr>
                                        <p:cTn id="53" dur="83" decel="50000">
                                          <p:stCondLst>
                                            <p:cond delay="917"/>
                                          </p:stCondLst>
                                        </p:cTn>
                                        <p:tgtEl>
                                          <p:spTgt spid="45"/>
                                        </p:tgtEl>
                                      </p:cBhvr>
                                      <p:to x="100000" y="100000"/>
                                    </p:animScale>
                                  </p:childTnLst>
                                </p:cTn>
                              </p:par>
                              <p:par>
                                <p:cTn id="54" presetID="2" presetClass="entr" presetSubtype="2" decel="38000" fill="hold" grpId="0" nodeType="withEffect">
                                  <p:stCondLst>
                                    <p:cond delay="250"/>
                                  </p:stCondLst>
                                  <p:childTnLst>
                                    <p:set>
                                      <p:cBhvr>
                                        <p:cTn id="55" dur="1" fill="hold">
                                          <p:stCondLst>
                                            <p:cond delay="0"/>
                                          </p:stCondLst>
                                        </p:cTn>
                                        <p:tgtEl>
                                          <p:spTgt spid="38"/>
                                        </p:tgtEl>
                                        <p:attrNameLst>
                                          <p:attrName>style.visibility</p:attrName>
                                        </p:attrNameLst>
                                      </p:cBhvr>
                                      <p:to>
                                        <p:strVal val="visible"/>
                                      </p:to>
                                    </p:set>
                                    <p:anim calcmode="lin" valueType="num">
                                      <p:cBhvr additive="base">
                                        <p:cTn id="56" dur="500" fill="hold"/>
                                        <p:tgtEl>
                                          <p:spTgt spid="38"/>
                                        </p:tgtEl>
                                        <p:attrNameLst>
                                          <p:attrName>ppt_x</p:attrName>
                                        </p:attrNameLst>
                                      </p:cBhvr>
                                      <p:tavLst>
                                        <p:tav tm="0">
                                          <p:val>
                                            <p:strVal val="1+#ppt_w/2"/>
                                          </p:val>
                                        </p:tav>
                                        <p:tav tm="100000">
                                          <p:val>
                                            <p:strVal val="#ppt_x"/>
                                          </p:val>
                                        </p:tav>
                                      </p:tavLst>
                                    </p:anim>
                                    <p:anim calcmode="lin" valueType="num">
                                      <p:cBhvr additive="base">
                                        <p:cTn id="57" dur="500" fill="hold"/>
                                        <p:tgtEl>
                                          <p:spTgt spid="38"/>
                                        </p:tgtEl>
                                        <p:attrNameLst>
                                          <p:attrName>ppt_y</p:attrName>
                                        </p:attrNameLst>
                                      </p:cBhvr>
                                      <p:tavLst>
                                        <p:tav tm="0">
                                          <p:val>
                                            <p:strVal val="#ppt_y"/>
                                          </p:val>
                                        </p:tav>
                                        <p:tav tm="100000">
                                          <p:val>
                                            <p:strVal val="#ppt_y"/>
                                          </p:val>
                                        </p:tav>
                                      </p:tavLst>
                                    </p:anim>
                                  </p:childTnLst>
                                </p:cTn>
                              </p:par>
                            </p:childTnLst>
                          </p:cTn>
                        </p:par>
                        <p:par>
                          <p:cTn id="58" fill="hold">
                            <p:stCondLst>
                              <p:cond delay="3500"/>
                            </p:stCondLst>
                            <p:childTnLst>
                              <p:par>
                                <p:cTn id="59" presetID="26" presetClass="entr" presetSubtype="0" fill="hold" grpId="0" nodeType="after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wipe(down)">
                                      <p:cBhvr>
                                        <p:cTn id="61" dur="290">
                                          <p:stCondLst>
                                            <p:cond delay="0"/>
                                          </p:stCondLst>
                                        </p:cTn>
                                        <p:tgtEl>
                                          <p:spTgt spid="47"/>
                                        </p:tgtEl>
                                      </p:cBhvr>
                                    </p:animEffect>
                                    <p:anim calcmode="lin" valueType="num">
                                      <p:cBhvr>
                                        <p:cTn id="62" dur="911" tmFilter="0,0; 0.14,0.36; 0.43,0.73; 0.71,0.91; 1.0,1.0">
                                          <p:stCondLst>
                                            <p:cond delay="0"/>
                                          </p:stCondLst>
                                        </p:cTn>
                                        <p:tgtEl>
                                          <p:spTgt spid="47"/>
                                        </p:tgtEl>
                                        <p:attrNameLst>
                                          <p:attrName>ppt_x</p:attrName>
                                        </p:attrNameLst>
                                      </p:cBhvr>
                                      <p:tavLst>
                                        <p:tav tm="0">
                                          <p:val>
                                            <p:strVal val="#ppt_x-0.25"/>
                                          </p:val>
                                        </p:tav>
                                        <p:tav tm="100000">
                                          <p:val>
                                            <p:strVal val="#ppt_x"/>
                                          </p:val>
                                        </p:tav>
                                      </p:tavLst>
                                    </p:anim>
                                    <p:anim calcmode="lin" valueType="num">
                                      <p:cBhvr>
                                        <p:cTn id="63" dur="332" tmFilter="0.0,0.0; 0.25,0.07; 0.50,0.2; 0.75,0.467; 1.0,1.0">
                                          <p:stCondLst>
                                            <p:cond delay="0"/>
                                          </p:stCondLst>
                                        </p:cTn>
                                        <p:tgtEl>
                                          <p:spTgt spid="47"/>
                                        </p:tgtEl>
                                        <p:attrNameLst>
                                          <p:attrName>ppt_y</p:attrName>
                                        </p:attrNameLst>
                                      </p:cBhvr>
                                      <p:tavLst>
                                        <p:tav tm="0" fmla="#ppt_y-sin(pi*$)/3">
                                          <p:val>
                                            <p:fltVal val="0.5"/>
                                          </p:val>
                                        </p:tav>
                                        <p:tav tm="100000">
                                          <p:val>
                                            <p:fltVal val="1"/>
                                          </p:val>
                                        </p:tav>
                                      </p:tavLst>
                                    </p:anim>
                                    <p:anim calcmode="lin" valueType="num">
                                      <p:cBhvr>
                                        <p:cTn id="64" dur="332" tmFilter="0, 0; 0.125,0.2665; 0.25,0.4; 0.375,0.465; 0.5,0.5;  0.625,0.535; 0.75,0.6; 0.875,0.7335; 1,1">
                                          <p:stCondLst>
                                            <p:cond delay="332"/>
                                          </p:stCondLst>
                                        </p:cTn>
                                        <p:tgtEl>
                                          <p:spTgt spid="47"/>
                                        </p:tgtEl>
                                        <p:attrNameLst>
                                          <p:attrName>ppt_y</p:attrName>
                                        </p:attrNameLst>
                                      </p:cBhvr>
                                      <p:tavLst>
                                        <p:tav tm="0" fmla="#ppt_y-sin(pi*$)/9">
                                          <p:val>
                                            <p:fltVal val="0"/>
                                          </p:val>
                                        </p:tav>
                                        <p:tav tm="100000">
                                          <p:val>
                                            <p:fltVal val="1"/>
                                          </p:val>
                                        </p:tav>
                                      </p:tavLst>
                                    </p:anim>
                                    <p:anim calcmode="lin" valueType="num">
                                      <p:cBhvr>
                                        <p:cTn id="65" dur="166" tmFilter="0, 0; 0.125,0.2665; 0.25,0.4; 0.375,0.465; 0.5,0.5;  0.625,0.535; 0.75,0.6; 0.875,0.7335; 1,1">
                                          <p:stCondLst>
                                            <p:cond delay="662"/>
                                          </p:stCondLst>
                                        </p:cTn>
                                        <p:tgtEl>
                                          <p:spTgt spid="47"/>
                                        </p:tgtEl>
                                        <p:attrNameLst>
                                          <p:attrName>ppt_y</p:attrName>
                                        </p:attrNameLst>
                                      </p:cBhvr>
                                      <p:tavLst>
                                        <p:tav tm="0" fmla="#ppt_y-sin(pi*$)/27">
                                          <p:val>
                                            <p:fltVal val="0"/>
                                          </p:val>
                                        </p:tav>
                                        <p:tav tm="100000">
                                          <p:val>
                                            <p:fltVal val="1"/>
                                          </p:val>
                                        </p:tav>
                                      </p:tavLst>
                                    </p:anim>
                                    <p:anim calcmode="lin" valueType="num">
                                      <p:cBhvr>
                                        <p:cTn id="66" dur="82" tmFilter="0, 0; 0.125,0.2665; 0.25,0.4; 0.375,0.465; 0.5,0.5;  0.625,0.535; 0.75,0.6; 0.875,0.7335; 1,1">
                                          <p:stCondLst>
                                            <p:cond delay="828"/>
                                          </p:stCondLst>
                                        </p:cTn>
                                        <p:tgtEl>
                                          <p:spTgt spid="47"/>
                                        </p:tgtEl>
                                        <p:attrNameLst>
                                          <p:attrName>ppt_y</p:attrName>
                                        </p:attrNameLst>
                                      </p:cBhvr>
                                      <p:tavLst>
                                        <p:tav tm="0" fmla="#ppt_y-sin(pi*$)/81">
                                          <p:val>
                                            <p:fltVal val="0"/>
                                          </p:val>
                                        </p:tav>
                                        <p:tav tm="100000">
                                          <p:val>
                                            <p:fltVal val="1"/>
                                          </p:val>
                                        </p:tav>
                                      </p:tavLst>
                                    </p:anim>
                                    <p:animScale>
                                      <p:cBhvr>
                                        <p:cTn id="67" dur="13">
                                          <p:stCondLst>
                                            <p:cond delay="325"/>
                                          </p:stCondLst>
                                        </p:cTn>
                                        <p:tgtEl>
                                          <p:spTgt spid="47"/>
                                        </p:tgtEl>
                                      </p:cBhvr>
                                      <p:to x="100000" y="60000"/>
                                    </p:animScale>
                                    <p:animScale>
                                      <p:cBhvr>
                                        <p:cTn id="68" dur="83" decel="50000">
                                          <p:stCondLst>
                                            <p:cond delay="338"/>
                                          </p:stCondLst>
                                        </p:cTn>
                                        <p:tgtEl>
                                          <p:spTgt spid="47"/>
                                        </p:tgtEl>
                                      </p:cBhvr>
                                      <p:to x="100000" y="100000"/>
                                    </p:animScale>
                                    <p:animScale>
                                      <p:cBhvr>
                                        <p:cTn id="69" dur="13">
                                          <p:stCondLst>
                                            <p:cond delay="656"/>
                                          </p:stCondLst>
                                        </p:cTn>
                                        <p:tgtEl>
                                          <p:spTgt spid="47"/>
                                        </p:tgtEl>
                                      </p:cBhvr>
                                      <p:to x="100000" y="80000"/>
                                    </p:animScale>
                                    <p:animScale>
                                      <p:cBhvr>
                                        <p:cTn id="70" dur="83" decel="50000">
                                          <p:stCondLst>
                                            <p:cond delay="669"/>
                                          </p:stCondLst>
                                        </p:cTn>
                                        <p:tgtEl>
                                          <p:spTgt spid="47"/>
                                        </p:tgtEl>
                                      </p:cBhvr>
                                      <p:to x="100000" y="100000"/>
                                    </p:animScale>
                                    <p:animScale>
                                      <p:cBhvr>
                                        <p:cTn id="71" dur="13">
                                          <p:stCondLst>
                                            <p:cond delay="821"/>
                                          </p:stCondLst>
                                        </p:cTn>
                                        <p:tgtEl>
                                          <p:spTgt spid="47"/>
                                        </p:tgtEl>
                                      </p:cBhvr>
                                      <p:to x="100000" y="90000"/>
                                    </p:animScale>
                                    <p:animScale>
                                      <p:cBhvr>
                                        <p:cTn id="72" dur="83" decel="50000">
                                          <p:stCondLst>
                                            <p:cond delay="834"/>
                                          </p:stCondLst>
                                        </p:cTn>
                                        <p:tgtEl>
                                          <p:spTgt spid="47"/>
                                        </p:tgtEl>
                                      </p:cBhvr>
                                      <p:to x="100000" y="100000"/>
                                    </p:animScale>
                                    <p:animScale>
                                      <p:cBhvr>
                                        <p:cTn id="73" dur="13">
                                          <p:stCondLst>
                                            <p:cond delay="904"/>
                                          </p:stCondLst>
                                        </p:cTn>
                                        <p:tgtEl>
                                          <p:spTgt spid="47"/>
                                        </p:tgtEl>
                                      </p:cBhvr>
                                      <p:to x="100000" y="95000"/>
                                    </p:animScale>
                                    <p:animScale>
                                      <p:cBhvr>
                                        <p:cTn id="74" dur="83" decel="50000">
                                          <p:stCondLst>
                                            <p:cond delay="917"/>
                                          </p:stCondLst>
                                        </p:cTn>
                                        <p:tgtEl>
                                          <p:spTgt spid="47"/>
                                        </p:tgtEl>
                                      </p:cBhvr>
                                      <p:to x="100000" y="100000"/>
                                    </p:animScale>
                                  </p:childTnLst>
                                </p:cTn>
                              </p:par>
                              <p:par>
                                <p:cTn id="75" presetID="2" presetClass="entr" presetSubtype="2" decel="38000" fill="hold" grpId="0" nodeType="withEffect">
                                  <p:stCondLst>
                                    <p:cond delay="500"/>
                                  </p:stCondLst>
                                  <p:childTnLst>
                                    <p:set>
                                      <p:cBhvr>
                                        <p:cTn id="76" dur="1" fill="hold">
                                          <p:stCondLst>
                                            <p:cond delay="0"/>
                                          </p:stCondLst>
                                        </p:cTn>
                                        <p:tgtEl>
                                          <p:spTgt spid="39"/>
                                        </p:tgtEl>
                                        <p:attrNameLst>
                                          <p:attrName>style.visibility</p:attrName>
                                        </p:attrNameLst>
                                      </p:cBhvr>
                                      <p:to>
                                        <p:strVal val="visible"/>
                                      </p:to>
                                    </p:set>
                                    <p:anim calcmode="lin" valueType="num">
                                      <p:cBhvr additive="base">
                                        <p:cTn id="77" dur="500" fill="hold"/>
                                        <p:tgtEl>
                                          <p:spTgt spid="39"/>
                                        </p:tgtEl>
                                        <p:attrNameLst>
                                          <p:attrName>ppt_x</p:attrName>
                                        </p:attrNameLst>
                                      </p:cBhvr>
                                      <p:tavLst>
                                        <p:tav tm="0">
                                          <p:val>
                                            <p:strVal val="1+#ppt_w/2"/>
                                          </p:val>
                                        </p:tav>
                                        <p:tav tm="100000">
                                          <p:val>
                                            <p:strVal val="#ppt_x"/>
                                          </p:val>
                                        </p:tav>
                                      </p:tavLst>
                                    </p:anim>
                                    <p:anim calcmode="lin" valueType="num">
                                      <p:cBhvr additive="base">
                                        <p:cTn id="78" dur="500" fill="hold"/>
                                        <p:tgtEl>
                                          <p:spTgt spid="39"/>
                                        </p:tgtEl>
                                        <p:attrNameLst>
                                          <p:attrName>ppt_y</p:attrName>
                                        </p:attrNameLst>
                                      </p:cBhvr>
                                      <p:tavLst>
                                        <p:tav tm="0">
                                          <p:val>
                                            <p:strVal val="#ppt_y"/>
                                          </p:val>
                                        </p:tav>
                                        <p:tav tm="100000">
                                          <p:val>
                                            <p:strVal val="#ppt_y"/>
                                          </p:val>
                                        </p:tav>
                                      </p:tavLst>
                                    </p:anim>
                                  </p:childTnLst>
                                </p:cTn>
                              </p:par>
                            </p:childTnLst>
                          </p:cTn>
                        </p:par>
                        <p:par>
                          <p:cTn id="79" fill="hold">
                            <p:stCondLst>
                              <p:cond delay="4500"/>
                            </p:stCondLst>
                            <p:childTnLst>
                              <p:par>
                                <p:cTn id="80" presetID="26" presetClass="entr" presetSubtype="0" fill="hold" grpId="0" nodeType="afterEffect">
                                  <p:stCondLst>
                                    <p:cond delay="0"/>
                                  </p:stCondLst>
                                  <p:childTnLst>
                                    <p:set>
                                      <p:cBhvr>
                                        <p:cTn id="81" dur="1" fill="hold">
                                          <p:stCondLst>
                                            <p:cond delay="0"/>
                                          </p:stCondLst>
                                        </p:cTn>
                                        <p:tgtEl>
                                          <p:spTgt spid="44"/>
                                        </p:tgtEl>
                                        <p:attrNameLst>
                                          <p:attrName>style.visibility</p:attrName>
                                        </p:attrNameLst>
                                      </p:cBhvr>
                                      <p:to>
                                        <p:strVal val="visible"/>
                                      </p:to>
                                    </p:set>
                                    <p:animEffect transition="in" filter="wipe(down)">
                                      <p:cBhvr>
                                        <p:cTn id="82" dur="290">
                                          <p:stCondLst>
                                            <p:cond delay="0"/>
                                          </p:stCondLst>
                                        </p:cTn>
                                        <p:tgtEl>
                                          <p:spTgt spid="44"/>
                                        </p:tgtEl>
                                      </p:cBhvr>
                                    </p:animEffect>
                                    <p:anim calcmode="lin" valueType="num">
                                      <p:cBhvr>
                                        <p:cTn id="83" dur="911"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84" dur="332"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85" dur="332" tmFilter="0, 0; 0.125,0.2665; 0.25,0.4; 0.375,0.465; 0.5,0.5;  0.625,0.535; 0.75,0.6; 0.875,0.7335; 1,1">
                                          <p:stCondLst>
                                            <p:cond delay="332"/>
                                          </p:stCondLst>
                                        </p:cTn>
                                        <p:tgtEl>
                                          <p:spTgt spid="44"/>
                                        </p:tgtEl>
                                        <p:attrNameLst>
                                          <p:attrName>ppt_y</p:attrName>
                                        </p:attrNameLst>
                                      </p:cBhvr>
                                      <p:tavLst>
                                        <p:tav tm="0" fmla="#ppt_y-sin(pi*$)/9">
                                          <p:val>
                                            <p:fltVal val="0"/>
                                          </p:val>
                                        </p:tav>
                                        <p:tav tm="100000">
                                          <p:val>
                                            <p:fltVal val="1"/>
                                          </p:val>
                                        </p:tav>
                                      </p:tavLst>
                                    </p:anim>
                                    <p:anim calcmode="lin" valueType="num">
                                      <p:cBhvr>
                                        <p:cTn id="86" dur="166" tmFilter="0, 0; 0.125,0.2665; 0.25,0.4; 0.375,0.465; 0.5,0.5;  0.625,0.535; 0.75,0.6; 0.875,0.7335; 1,1">
                                          <p:stCondLst>
                                            <p:cond delay="662"/>
                                          </p:stCondLst>
                                        </p:cTn>
                                        <p:tgtEl>
                                          <p:spTgt spid="44"/>
                                        </p:tgtEl>
                                        <p:attrNameLst>
                                          <p:attrName>ppt_y</p:attrName>
                                        </p:attrNameLst>
                                      </p:cBhvr>
                                      <p:tavLst>
                                        <p:tav tm="0" fmla="#ppt_y-sin(pi*$)/27">
                                          <p:val>
                                            <p:fltVal val="0"/>
                                          </p:val>
                                        </p:tav>
                                        <p:tav tm="100000">
                                          <p:val>
                                            <p:fltVal val="1"/>
                                          </p:val>
                                        </p:tav>
                                      </p:tavLst>
                                    </p:anim>
                                    <p:anim calcmode="lin" valueType="num">
                                      <p:cBhvr>
                                        <p:cTn id="87" dur="82" tmFilter="0, 0; 0.125,0.2665; 0.25,0.4; 0.375,0.465; 0.5,0.5;  0.625,0.535; 0.75,0.6; 0.875,0.7335; 1,1">
                                          <p:stCondLst>
                                            <p:cond delay="828"/>
                                          </p:stCondLst>
                                        </p:cTn>
                                        <p:tgtEl>
                                          <p:spTgt spid="44"/>
                                        </p:tgtEl>
                                        <p:attrNameLst>
                                          <p:attrName>ppt_y</p:attrName>
                                        </p:attrNameLst>
                                      </p:cBhvr>
                                      <p:tavLst>
                                        <p:tav tm="0" fmla="#ppt_y-sin(pi*$)/81">
                                          <p:val>
                                            <p:fltVal val="0"/>
                                          </p:val>
                                        </p:tav>
                                        <p:tav tm="100000">
                                          <p:val>
                                            <p:fltVal val="1"/>
                                          </p:val>
                                        </p:tav>
                                      </p:tavLst>
                                    </p:anim>
                                    <p:animScale>
                                      <p:cBhvr>
                                        <p:cTn id="88" dur="13">
                                          <p:stCondLst>
                                            <p:cond delay="325"/>
                                          </p:stCondLst>
                                        </p:cTn>
                                        <p:tgtEl>
                                          <p:spTgt spid="44"/>
                                        </p:tgtEl>
                                      </p:cBhvr>
                                      <p:to x="100000" y="60000"/>
                                    </p:animScale>
                                    <p:animScale>
                                      <p:cBhvr>
                                        <p:cTn id="89" dur="83" decel="50000">
                                          <p:stCondLst>
                                            <p:cond delay="338"/>
                                          </p:stCondLst>
                                        </p:cTn>
                                        <p:tgtEl>
                                          <p:spTgt spid="44"/>
                                        </p:tgtEl>
                                      </p:cBhvr>
                                      <p:to x="100000" y="100000"/>
                                    </p:animScale>
                                    <p:animScale>
                                      <p:cBhvr>
                                        <p:cTn id="90" dur="13">
                                          <p:stCondLst>
                                            <p:cond delay="656"/>
                                          </p:stCondLst>
                                        </p:cTn>
                                        <p:tgtEl>
                                          <p:spTgt spid="44"/>
                                        </p:tgtEl>
                                      </p:cBhvr>
                                      <p:to x="100000" y="80000"/>
                                    </p:animScale>
                                    <p:animScale>
                                      <p:cBhvr>
                                        <p:cTn id="91" dur="83" decel="50000">
                                          <p:stCondLst>
                                            <p:cond delay="669"/>
                                          </p:stCondLst>
                                        </p:cTn>
                                        <p:tgtEl>
                                          <p:spTgt spid="44"/>
                                        </p:tgtEl>
                                      </p:cBhvr>
                                      <p:to x="100000" y="100000"/>
                                    </p:animScale>
                                    <p:animScale>
                                      <p:cBhvr>
                                        <p:cTn id="92" dur="13">
                                          <p:stCondLst>
                                            <p:cond delay="821"/>
                                          </p:stCondLst>
                                        </p:cTn>
                                        <p:tgtEl>
                                          <p:spTgt spid="44"/>
                                        </p:tgtEl>
                                      </p:cBhvr>
                                      <p:to x="100000" y="90000"/>
                                    </p:animScale>
                                    <p:animScale>
                                      <p:cBhvr>
                                        <p:cTn id="93" dur="83" decel="50000">
                                          <p:stCondLst>
                                            <p:cond delay="834"/>
                                          </p:stCondLst>
                                        </p:cTn>
                                        <p:tgtEl>
                                          <p:spTgt spid="44"/>
                                        </p:tgtEl>
                                      </p:cBhvr>
                                      <p:to x="100000" y="100000"/>
                                    </p:animScale>
                                    <p:animScale>
                                      <p:cBhvr>
                                        <p:cTn id="94" dur="13">
                                          <p:stCondLst>
                                            <p:cond delay="904"/>
                                          </p:stCondLst>
                                        </p:cTn>
                                        <p:tgtEl>
                                          <p:spTgt spid="44"/>
                                        </p:tgtEl>
                                      </p:cBhvr>
                                      <p:to x="100000" y="95000"/>
                                    </p:animScale>
                                    <p:animScale>
                                      <p:cBhvr>
                                        <p:cTn id="95" dur="83" decel="50000">
                                          <p:stCondLst>
                                            <p:cond delay="917"/>
                                          </p:stCondLst>
                                        </p:cTn>
                                        <p:tgtEl>
                                          <p:spTgt spid="44"/>
                                        </p:tgtEl>
                                      </p:cBhvr>
                                      <p:to x="100000" y="100000"/>
                                    </p:animScale>
                                  </p:childTnLst>
                                </p:cTn>
                              </p:par>
                              <p:par>
                                <p:cTn id="96" presetID="2" presetClass="entr" presetSubtype="2" decel="38000" fill="hold" grpId="0" nodeType="withEffect">
                                  <p:stCondLst>
                                    <p:cond delay="750"/>
                                  </p:stCondLst>
                                  <p:childTnLst>
                                    <p:set>
                                      <p:cBhvr>
                                        <p:cTn id="97" dur="1" fill="hold">
                                          <p:stCondLst>
                                            <p:cond delay="0"/>
                                          </p:stCondLst>
                                        </p:cTn>
                                        <p:tgtEl>
                                          <p:spTgt spid="5"/>
                                        </p:tgtEl>
                                        <p:attrNameLst>
                                          <p:attrName>style.visibility</p:attrName>
                                        </p:attrNameLst>
                                      </p:cBhvr>
                                      <p:to>
                                        <p:strVal val="visible"/>
                                      </p:to>
                                    </p:set>
                                    <p:anim calcmode="lin" valueType="num">
                                      <p:cBhvr additive="base">
                                        <p:cTn id="98" dur="500" fill="hold"/>
                                        <p:tgtEl>
                                          <p:spTgt spid="5"/>
                                        </p:tgtEl>
                                        <p:attrNameLst>
                                          <p:attrName>ppt_x</p:attrName>
                                        </p:attrNameLst>
                                      </p:cBhvr>
                                      <p:tavLst>
                                        <p:tav tm="0">
                                          <p:val>
                                            <p:strVal val="1+#ppt_w/2"/>
                                          </p:val>
                                        </p:tav>
                                        <p:tav tm="100000">
                                          <p:val>
                                            <p:strVal val="#ppt_x"/>
                                          </p:val>
                                        </p:tav>
                                      </p:tavLst>
                                    </p:anim>
                                    <p:anim calcmode="lin" valueType="num">
                                      <p:cBhvr additive="base">
                                        <p:cTn id="99" dur="500" fill="hold"/>
                                        <p:tgtEl>
                                          <p:spTgt spid="5"/>
                                        </p:tgtEl>
                                        <p:attrNameLst>
                                          <p:attrName>ppt_y</p:attrName>
                                        </p:attrNameLst>
                                      </p:cBhvr>
                                      <p:tavLst>
                                        <p:tav tm="0">
                                          <p:val>
                                            <p:strVal val="#ppt_y"/>
                                          </p:val>
                                        </p:tav>
                                        <p:tav tm="100000">
                                          <p:val>
                                            <p:strVal val="#ppt_y"/>
                                          </p:val>
                                        </p:tav>
                                      </p:tavLst>
                                    </p:anim>
                                  </p:childTnLst>
                                </p:cTn>
                              </p:par>
                            </p:childTnLst>
                          </p:cTn>
                        </p:par>
                        <p:par>
                          <p:cTn id="100" fill="hold">
                            <p:stCondLst>
                              <p:cond delay="5500"/>
                            </p:stCondLst>
                            <p:childTnLst>
                              <p:par>
                                <p:cTn id="101" presetID="26" presetClass="entr" presetSubtype="0" fill="hold" grpId="0" nodeType="afterEffect">
                                  <p:stCondLst>
                                    <p:cond delay="0"/>
                                  </p:stCondLst>
                                  <p:childTnLst>
                                    <p:set>
                                      <p:cBhvr>
                                        <p:cTn id="102" dur="1" fill="hold">
                                          <p:stCondLst>
                                            <p:cond delay="0"/>
                                          </p:stCondLst>
                                        </p:cTn>
                                        <p:tgtEl>
                                          <p:spTgt spid="46"/>
                                        </p:tgtEl>
                                        <p:attrNameLst>
                                          <p:attrName>style.visibility</p:attrName>
                                        </p:attrNameLst>
                                      </p:cBhvr>
                                      <p:to>
                                        <p:strVal val="visible"/>
                                      </p:to>
                                    </p:set>
                                    <p:animEffect transition="in" filter="wipe(down)">
                                      <p:cBhvr>
                                        <p:cTn id="103" dur="290">
                                          <p:stCondLst>
                                            <p:cond delay="0"/>
                                          </p:stCondLst>
                                        </p:cTn>
                                        <p:tgtEl>
                                          <p:spTgt spid="46"/>
                                        </p:tgtEl>
                                      </p:cBhvr>
                                    </p:animEffect>
                                    <p:anim calcmode="lin" valueType="num">
                                      <p:cBhvr>
                                        <p:cTn id="104" dur="911" tmFilter="0,0; 0.14,0.36; 0.43,0.73; 0.71,0.91; 1.0,1.0">
                                          <p:stCondLst>
                                            <p:cond delay="0"/>
                                          </p:stCondLst>
                                        </p:cTn>
                                        <p:tgtEl>
                                          <p:spTgt spid="46"/>
                                        </p:tgtEl>
                                        <p:attrNameLst>
                                          <p:attrName>ppt_x</p:attrName>
                                        </p:attrNameLst>
                                      </p:cBhvr>
                                      <p:tavLst>
                                        <p:tav tm="0">
                                          <p:val>
                                            <p:strVal val="#ppt_x-0.25"/>
                                          </p:val>
                                        </p:tav>
                                        <p:tav tm="100000">
                                          <p:val>
                                            <p:strVal val="#ppt_x"/>
                                          </p:val>
                                        </p:tav>
                                      </p:tavLst>
                                    </p:anim>
                                    <p:anim calcmode="lin" valueType="num">
                                      <p:cBhvr>
                                        <p:cTn id="105" dur="332" tmFilter="0.0,0.0; 0.25,0.07; 0.50,0.2; 0.75,0.467; 1.0,1.0">
                                          <p:stCondLst>
                                            <p:cond delay="0"/>
                                          </p:stCondLst>
                                        </p:cTn>
                                        <p:tgtEl>
                                          <p:spTgt spid="46"/>
                                        </p:tgtEl>
                                        <p:attrNameLst>
                                          <p:attrName>ppt_y</p:attrName>
                                        </p:attrNameLst>
                                      </p:cBhvr>
                                      <p:tavLst>
                                        <p:tav tm="0" fmla="#ppt_y-sin(pi*$)/3">
                                          <p:val>
                                            <p:fltVal val="0.5"/>
                                          </p:val>
                                        </p:tav>
                                        <p:tav tm="100000">
                                          <p:val>
                                            <p:fltVal val="1"/>
                                          </p:val>
                                        </p:tav>
                                      </p:tavLst>
                                    </p:anim>
                                    <p:anim calcmode="lin" valueType="num">
                                      <p:cBhvr>
                                        <p:cTn id="106" dur="332" tmFilter="0, 0; 0.125,0.2665; 0.25,0.4; 0.375,0.465; 0.5,0.5;  0.625,0.535; 0.75,0.6; 0.875,0.7335; 1,1">
                                          <p:stCondLst>
                                            <p:cond delay="332"/>
                                          </p:stCondLst>
                                        </p:cTn>
                                        <p:tgtEl>
                                          <p:spTgt spid="46"/>
                                        </p:tgtEl>
                                        <p:attrNameLst>
                                          <p:attrName>ppt_y</p:attrName>
                                        </p:attrNameLst>
                                      </p:cBhvr>
                                      <p:tavLst>
                                        <p:tav tm="0" fmla="#ppt_y-sin(pi*$)/9">
                                          <p:val>
                                            <p:fltVal val="0"/>
                                          </p:val>
                                        </p:tav>
                                        <p:tav tm="100000">
                                          <p:val>
                                            <p:fltVal val="1"/>
                                          </p:val>
                                        </p:tav>
                                      </p:tavLst>
                                    </p:anim>
                                    <p:anim calcmode="lin" valueType="num">
                                      <p:cBhvr>
                                        <p:cTn id="107" dur="166" tmFilter="0, 0; 0.125,0.2665; 0.25,0.4; 0.375,0.465; 0.5,0.5;  0.625,0.535; 0.75,0.6; 0.875,0.7335; 1,1">
                                          <p:stCondLst>
                                            <p:cond delay="662"/>
                                          </p:stCondLst>
                                        </p:cTn>
                                        <p:tgtEl>
                                          <p:spTgt spid="46"/>
                                        </p:tgtEl>
                                        <p:attrNameLst>
                                          <p:attrName>ppt_y</p:attrName>
                                        </p:attrNameLst>
                                      </p:cBhvr>
                                      <p:tavLst>
                                        <p:tav tm="0" fmla="#ppt_y-sin(pi*$)/27">
                                          <p:val>
                                            <p:fltVal val="0"/>
                                          </p:val>
                                        </p:tav>
                                        <p:tav tm="100000">
                                          <p:val>
                                            <p:fltVal val="1"/>
                                          </p:val>
                                        </p:tav>
                                      </p:tavLst>
                                    </p:anim>
                                    <p:anim calcmode="lin" valueType="num">
                                      <p:cBhvr>
                                        <p:cTn id="108" dur="82" tmFilter="0, 0; 0.125,0.2665; 0.25,0.4; 0.375,0.465; 0.5,0.5;  0.625,0.535; 0.75,0.6; 0.875,0.7335; 1,1">
                                          <p:stCondLst>
                                            <p:cond delay="828"/>
                                          </p:stCondLst>
                                        </p:cTn>
                                        <p:tgtEl>
                                          <p:spTgt spid="46"/>
                                        </p:tgtEl>
                                        <p:attrNameLst>
                                          <p:attrName>ppt_y</p:attrName>
                                        </p:attrNameLst>
                                      </p:cBhvr>
                                      <p:tavLst>
                                        <p:tav tm="0" fmla="#ppt_y-sin(pi*$)/81">
                                          <p:val>
                                            <p:fltVal val="0"/>
                                          </p:val>
                                        </p:tav>
                                        <p:tav tm="100000">
                                          <p:val>
                                            <p:fltVal val="1"/>
                                          </p:val>
                                        </p:tav>
                                      </p:tavLst>
                                    </p:anim>
                                    <p:animScale>
                                      <p:cBhvr>
                                        <p:cTn id="109" dur="13">
                                          <p:stCondLst>
                                            <p:cond delay="325"/>
                                          </p:stCondLst>
                                        </p:cTn>
                                        <p:tgtEl>
                                          <p:spTgt spid="46"/>
                                        </p:tgtEl>
                                      </p:cBhvr>
                                      <p:to x="100000" y="60000"/>
                                    </p:animScale>
                                    <p:animScale>
                                      <p:cBhvr>
                                        <p:cTn id="110" dur="83" decel="50000">
                                          <p:stCondLst>
                                            <p:cond delay="338"/>
                                          </p:stCondLst>
                                        </p:cTn>
                                        <p:tgtEl>
                                          <p:spTgt spid="46"/>
                                        </p:tgtEl>
                                      </p:cBhvr>
                                      <p:to x="100000" y="100000"/>
                                    </p:animScale>
                                    <p:animScale>
                                      <p:cBhvr>
                                        <p:cTn id="111" dur="13">
                                          <p:stCondLst>
                                            <p:cond delay="656"/>
                                          </p:stCondLst>
                                        </p:cTn>
                                        <p:tgtEl>
                                          <p:spTgt spid="46"/>
                                        </p:tgtEl>
                                      </p:cBhvr>
                                      <p:to x="100000" y="80000"/>
                                    </p:animScale>
                                    <p:animScale>
                                      <p:cBhvr>
                                        <p:cTn id="112" dur="83" decel="50000">
                                          <p:stCondLst>
                                            <p:cond delay="669"/>
                                          </p:stCondLst>
                                        </p:cTn>
                                        <p:tgtEl>
                                          <p:spTgt spid="46"/>
                                        </p:tgtEl>
                                      </p:cBhvr>
                                      <p:to x="100000" y="100000"/>
                                    </p:animScale>
                                    <p:animScale>
                                      <p:cBhvr>
                                        <p:cTn id="113" dur="13">
                                          <p:stCondLst>
                                            <p:cond delay="821"/>
                                          </p:stCondLst>
                                        </p:cTn>
                                        <p:tgtEl>
                                          <p:spTgt spid="46"/>
                                        </p:tgtEl>
                                      </p:cBhvr>
                                      <p:to x="100000" y="90000"/>
                                    </p:animScale>
                                    <p:animScale>
                                      <p:cBhvr>
                                        <p:cTn id="114" dur="83" decel="50000">
                                          <p:stCondLst>
                                            <p:cond delay="834"/>
                                          </p:stCondLst>
                                        </p:cTn>
                                        <p:tgtEl>
                                          <p:spTgt spid="46"/>
                                        </p:tgtEl>
                                      </p:cBhvr>
                                      <p:to x="100000" y="100000"/>
                                    </p:animScale>
                                    <p:animScale>
                                      <p:cBhvr>
                                        <p:cTn id="115" dur="13">
                                          <p:stCondLst>
                                            <p:cond delay="904"/>
                                          </p:stCondLst>
                                        </p:cTn>
                                        <p:tgtEl>
                                          <p:spTgt spid="46"/>
                                        </p:tgtEl>
                                      </p:cBhvr>
                                      <p:to x="100000" y="95000"/>
                                    </p:animScale>
                                    <p:animScale>
                                      <p:cBhvr>
                                        <p:cTn id="116" dur="83" decel="50000">
                                          <p:stCondLst>
                                            <p:cond delay="917"/>
                                          </p:stCondLst>
                                        </p:cTn>
                                        <p:tgtEl>
                                          <p:spTgt spid="46"/>
                                        </p:tgtEl>
                                      </p:cBhvr>
                                      <p:to x="100000" y="100000"/>
                                    </p:animScale>
                                  </p:childTnLst>
                                </p:cTn>
                              </p:par>
                              <p:par>
                                <p:cTn id="117" presetID="2" presetClass="entr" presetSubtype="2" decel="38000" fill="hold" grpId="0" nodeType="withEffect">
                                  <p:stCondLst>
                                    <p:cond delay="750"/>
                                  </p:stCondLst>
                                  <p:childTnLst>
                                    <p:set>
                                      <p:cBhvr>
                                        <p:cTn id="118" dur="1" fill="hold">
                                          <p:stCondLst>
                                            <p:cond delay="0"/>
                                          </p:stCondLst>
                                        </p:cTn>
                                        <p:tgtEl>
                                          <p:spTgt spid="40"/>
                                        </p:tgtEl>
                                        <p:attrNameLst>
                                          <p:attrName>style.visibility</p:attrName>
                                        </p:attrNameLst>
                                      </p:cBhvr>
                                      <p:to>
                                        <p:strVal val="visible"/>
                                      </p:to>
                                    </p:set>
                                    <p:anim calcmode="lin" valueType="num">
                                      <p:cBhvr additive="base">
                                        <p:cTn id="119" dur="500" fill="hold"/>
                                        <p:tgtEl>
                                          <p:spTgt spid="40"/>
                                        </p:tgtEl>
                                        <p:attrNameLst>
                                          <p:attrName>ppt_x</p:attrName>
                                        </p:attrNameLst>
                                      </p:cBhvr>
                                      <p:tavLst>
                                        <p:tav tm="0">
                                          <p:val>
                                            <p:strVal val="1+#ppt_w/2"/>
                                          </p:val>
                                        </p:tav>
                                        <p:tav tm="100000">
                                          <p:val>
                                            <p:strVal val="#ppt_x"/>
                                          </p:val>
                                        </p:tav>
                                      </p:tavLst>
                                    </p:anim>
                                    <p:anim calcmode="lin" valueType="num">
                                      <p:cBhvr additive="base">
                                        <p:cTn id="120" dur="500" fill="hold"/>
                                        <p:tgtEl>
                                          <p:spTgt spid="40"/>
                                        </p:tgtEl>
                                        <p:attrNameLst>
                                          <p:attrName>ppt_y</p:attrName>
                                        </p:attrNameLst>
                                      </p:cBhvr>
                                      <p:tavLst>
                                        <p:tav tm="0">
                                          <p:val>
                                            <p:strVal val="#ppt_y"/>
                                          </p:val>
                                        </p:tav>
                                        <p:tav tm="100000">
                                          <p:val>
                                            <p:strVal val="#ppt_y"/>
                                          </p:val>
                                        </p:tav>
                                      </p:tavLst>
                                    </p:anim>
                                  </p:childTnLst>
                                </p:cTn>
                              </p:par>
                            </p:childTnLst>
                          </p:cTn>
                        </p:par>
                        <p:par>
                          <p:cTn id="121" fill="hold">
                            <p:stCondLst>
                              <p:cond delay="6500"/>
                            </p:stCondLst>
                            <p:childTnLst>
                              <p:par>
                                <p:cTn id="122" presetID="26" presetClass="entr" presetSubtype="0" fill="hold" grpId="0" nodeType="afterEffect">
                                  <p:stCondLst>
                                    <p:cond delay="0"/>
                                  </p:stCondLst>
                                  <p:childTnLst>
                                    <p:set>
                                      <p:cBhvr>
                                        <p:cTn id="123" dur="1" fill="hold">
                                          <p:stCondLst>
                                            <p:cond delay="0"/>
                                          </p:stCondLst>
                                        </p:cTn>
                                        <p:tgtEl>
                                          <p:spTgt spid="48"/>
                                        </p:tgtEl>
                                        <p:attrNameLst>
                                          <p:attrName>style.visibility</p:attrName>
                                        </p:attrNameLst>
                                      </p:cBhvr>
                                      <p:to>
                                        <p:strVal val="visible"/>
                                      </p:to>
                                    </p:set>
                                    <p:animEffect transition="in" filter="wipe(down)">
                                      <p:cBhvr>
                                        <p:cTn id="124" dur="290">
                                          <p:stCondLst>
                                            <p:cond delay="0"/>
                                          </p:stCondLst>
                                        </p:cTn>
                                        <p:tgtEl>
                                          <p:spTgt spid="48"/>
                                        </p:tgtEl>
                                      </p:cBhvr>
                                    </p:animEffect>
                                    <p:anim calcmode="lin" valueType="num">
                                      <p:cBhvr>
                                        <p:cTn id="125" dur="911" tmFilter="0,0; 0.14,0.36; 0.43,0.73; 0.71,0.91; 1.0,1.0">
                                          <p:stCondLst>
                                            <p:cond delay="0"/>
                                          </p:stCondLst>
                                        </p:cTn>
                                        <p:tgtEl>
                                          <p:spTgt spid="48"/>
                                        </p:tgtEl>
                                        <p:attrNameLst>
                                          <p:attrName>ppt_x</p:attrName>
                                        </p:attrNameLst>
                                      </p:cBhvr>
                                      <p:tavLst>
                                        <p:tav tm="0">
                                          <p:val>
                                            <p:strVal val="#ppt_x-0.25"/>
                                          </p:val>
                                        </p:tav>
                                        <p:tav tm="100000">
                                          <p:val>
                                            <p:strVal val="#ppt_x"/>
                                          </p:val>
                                        </p:tav>
                                      </p:tavLst>
                                    </p:anim>
                                    <p:anim calcmode="lin" valueType="num">
                                      <p:cBhvr>
                                        <p:cTn id="126" dur="332" tmFilter="0.0,0.0; 0.25,0.07; 0.50,0.2; 0.75,0.467; 1.0,1.0">
                                          <p:stCondLst>
                                            <p:cond delay="0"/>
                                          </p:stCondLst>
                                        </p:cTn>
                                        <p:tgtEl>
                                          <p:spTgt spid="48"/>
                                        </p:tgtEl>
                                        <p:attrNameLst>
                                          <p:attrName>ppt_y</p:attrName>
                                        </p:attrNameLst>
                                      </p:cBhvr>
                                      <p:tavLst>
                                        <p:tav tm="0" fmla="#ppt_y-sin(pi*$)/3">
                                          <p:val>
                                            <p:fltVal val="0.5"/>
                                          </p:val>
                                        </p:tav>
                                        <p:tav tm="100000">
                                          <p:val>
                                            <p:fltVal val="1"/>
                                          </p:val>
                                        </p:tav>
                                      </p:tavLst>
                                    </p:anim>
                                    <p:anim calcmode="lin" valueType="num">
                                      <p:cBhvr>
                                        <p:cTn id="127" dur="332" tmFilter="0, 0; 0.125,0.2665; 0.25,0.4; 0.375,0.465; 0.5,0.5;  0.625,0.535; 0.75,0.6; 0.875,0.7335; 1,1">
                                          <p:stCondLst>
                                            <p:cond delay="332"/>
                                          </p:stCondLst>
                                        </p:cTn>
                                        <p:tgtEl>
                                          <p:spTgt spid="48"/>
                                        </p:tgtEl>
                                        <p:attrNameLst>
                                          <p:attrName>ppt_y</p:attrName>
                                        </p:attrNameLst>
                                      </p:cBhvr>
                                      <p:tavLst>
                                        <p:tav tm="0" fmla="#ppt_y-sin(pi*$)/9">
                                          <p:val>
                                            <p:fltVal val="0"/>
                                          </p:val>
                                        </p:tav>
                                        <p:tav tm="100000">
                                          <p:val>
                                            <p:fltVal val="1"/>
                                          </p:val>
                                        </p:tav>
                                      </p:tavLst>
                                    </p:anim>
                                    <p:anim calcmode="lin" valueType="num">
                                      <p:cBhvr>
                                        <p:cTn id="128" dur="166" tmFilter="0, 0; 0.125,0.2665; 0.25,0.4; 0.375,0.465; 0.5,0.5;  0.625,0.535; 0.75,0.6; 0.875,0.7335; 1,1">
                                          <p:stCondLst>
                                            <p:cond delay="662"/>
                                          </p:stCondLst>
                                        </p:cTn>
                                        <p:tgtEl>
                                          <p:spTgt spid="48"/>
                                        </p:tgtEl>
                                        <p:attrNameLst>
                                          <p:attrName>ppt_y</p:attrName>
                                        </p:attrNameLst>
                                      </p:cBhvr>
                                      <p:tavLst>
                                        <p:tav tm="0" fmla="#ppt_y-sin(pi*$)/27">
                                          <p:val>
                                            <p:fltVal val="0"/>
                                          </p:val>
                                        </p:tav>
                                        <p:tav tm="100000">
                                          <p:val>
                                            <p:fltVal val="1"/>
                                          </p:val>
                                        </p:tav>
                                      </p:tavLst>
                                    </p:anim>
                                    <p:anim calcmode="lin" valueType="num">
                                      <p:cBhvr>
                                        <p:cTn id="129" dur="82" tmFilter="0, 0; 0.125,0.2665; 0.25,0.4; 0.375,0.465; 0.5,0.5;  0.625,0.535; 0.75,0.6; 0.875,0.7335; 1,1">
                                          <p:stCondLst>
                                            <p:cond delay="828"/>
                                          </p:stCondLst>
                                        </p:cTn>
                                        <p:tgtEl>
                                          <p:spTgt spid="48"/>
                                        </p:tgtEl>
                                        <p:attrNameLst>
                                          <p:attrName>ppt_y</p:attrName>
                                        </p:attrNameLst>
                                      </p:cBhvr>
                                      <p:tavLst>
                                        <p:tav tm="0" fmla="#ppt_y-sin(pi*$)/81">
                                          <p:val>
                                            <p:fltVal val="0"/>
                                          </p:val>
                                        </p:tav>
                                        <p:tav tm="100000">
                                          <p:val>
                                            <p:fltVal val="1"/>
                                          </p:val>
                                        </p:tav>
                                      </p:tavLst>
                                    </p:anim>
                                    <p:animScale>
                                      <p:cBhvr>
                                        <p:cTn id="130" dur="13">
                                          <p:stCondLst>
                                            <p:cond delay="325"/>
                                          </p:stCondLst>
                                        </p:cTn>
                                        <p:tgtEl>
                                          <p:spTgt spid="48"/>
                                        </p:tgtEl>
                                      </p:cBhvr>
                                      <p:to x="100000" y="60000"/>
                                    </p:animScale>
                                    <p:animScale>
                                      <p:cBhvr>
                                        <p:cTn id="131" dur="83" decel="50000">
                                          <p:stCondLst>
                                            <p:cond delay="338"/>
                                          </p:stCondLst>
                                        </p:cTn>
                                        <p:tgtEl>
                                          <p:spTgt spid="48"/>
                                        </p:tgtEl>
                                      </p:cBhvr>
                                      <p:to x="100000" y="100000"/>
                                    </p:animScale>
                                    <p:animScale>
                                      <p:cBhvr>
                                        <p:cTn id="132" dur="13">
                                          <p:stCondLst>
                                            <p:cond delay="656"/>
                                          </p:stCondLst>
                                        </p:cTn>
                                        <p:tgtEl>
                                          <p:spTgt spid="48"/>
                                        </p:tgtEl>
                                      </p:cBhvr>
                                      <p:to x="100000" y="80000"/>
                                    </p:animScale>
                                    <p:animScale>
                                      <p:cBhvr>
                                        <p:cTn id="133" dur="83" decel="50000">
                                          <p:stCondLst>
                                            <p:cond delay="669"/>
                                          </p:stCondLst>
                                        </p:cTn>
                                        <p:tgtEl>
                                          <p:spTgt spid="48"/>
                                        </p:tgtEl>
                                      </p:cBhvr>
                                      <p:to x="100000" y="100000"/>
                                    </p:animScale>
                                    <p:animScale>
                                      <p:cBhvr>
                                        <p:cTn id="134" dur="13">
                                          <p:stCondLst>
                                            <p:cond delay="821"/>
                                          </p:stCondLst>
                                        </p:cTn>
                                        <p:tgtEl>
                                          <p:spTgt spid="48"/>
                                        </p:tgtEl>
                                      </p:cBhvr>
                                      <p:to x="100000" y="90000"/>
                                    </p:animScale>
                                    <p:animScale>
                                      <p:cBhvr>
                                        <p:cTn id="135" dur="83" decel="50000">
                                          <p:stCondLst>
                                            <p:cond delay="834"/>
                                          </p:stCondLst>
                                        </p:cTn>
                                        <p:tgtEl>
                                          <p:spTgt spid="48"/>
                                        </p:tgtEl>
                                      </p:cBhvr>
                                      <p:to x="100000" y="100000"/>
                                    </p:animScale>
                                    <p:animScale>
                                      <p:cBhvr>
                                        <p:cTn id="136" dur="13">
                                          <p:stCondLst>
                                            <p:cond delay="904"/>
                                          </p:stCondLst>
                                        </p:cTn>
                                        <p:tgtEl>
                                          <p:spTgt spid="48"/>
                                        </p:tgtEl>
                                      </p:cBhvr>
                                      <p:to x="100000" y="95000"/>
                                    </p:animScale>
                                    <p:animScale>
                                      <p:cBhvr>
                                        <p:cTn id="137" dur="83" decel="50000">
                                          <p:stCondLst>
                                            <p:cond delay="917"/>
                                          </p:stCondLst>
                                        </p:cTn>
                                        <p:tgtEl>
                                          <p:spTgt spid="48"/>
                                        </p:tgtEl>
                                      </p:cBhvr>
                                      <p:to x="100000" y="100000"/>
                                    </p:animScale>
                                  </p:childTnLst>
                                </p:cTn>
                              </p:par>
                              <p:par>
                                <p:cTn id="138" presetID="2" presetClass="entr" presetSubtype="2" decel="38000" fill="hold" grpId="0" nodeType="withEffect">
                                  <p:stCondLst>
                                    <p:cond delay="750"/>
                                  </p:stCondLst>
                                  <p:childTnLst>
                                    <p:set>
                                      <p:cBhvr>
                                        <p:cTn id="139" dur="1" fill="hold">
                                          <p:stCondLst>
                                            <p:cond delay="0"/>
                                          </p:stCondLst>
                                        </p:cTn>
                                        <p:tgtEl>
                                          <p:spTgt spid="7"/>
                                        </p:tgtEl>
                                        <p:attrNameLst>
                                          <p:attrName>style.visibility</p:attrName>
                                        </p:attrNameLst>
                                      </p:cBhvr>
                                      <p:to>
                                        <p:strVal val="visible"/>
                                      </p:to>
                                    </p:set>
                                    <p:anim calcmode="lin" valueType="num">
                                      <p:cBhvr additive="base">
                                        <p:cTn id="140" dur="500" fill="hold"/>
                                        <p:tgtEl>
                                          <p:spTgt spid="7"/>
                                        </p:tgtEl>
                                        <p:attrNameLst>
                                          <p:attrName>ppt_x</p:attrName>
                                        </p:attrNameLst>
                                      </p:cBhvr>
                                      <p:tavLst>
                                        <p:tav tm="0">
                                          <p:val>
                                            <p:strVal val="1+#ppt_w/2"/>
                                          </p:val>
                                        </p:tav>
                                        <p:tav tm="100000">
                                          <p:val>
                                            <p:strVal val="#ppt_x"/>
                                          </p:val>
                                        </p:tav>
                                      </p:tavLst>
                                    </p:anim>
                                    <p:anim calcmode="lin" valueType="num">
                                      <p:cBhvr additive="base">
                                        <p:cTn id="141" dur="500" fill="hold"/>
                                        <p:tgtEl>
                                          <p:spTgt spid="7"/>
                                        </p:tgtEl>
                                        <p:attrNameLst>
                                          <p:attrName>ppt_y</p:attrName>
                                        </p:attrNameLst>
                                      </p:cBhvr>
                                      <p:tavLst>
                                        <p:tav tm="0">
                                          <p:val>
                                            <p:strVal val="#ppt_y"/>
                                          </p:val>
                                        </p:tav>
                                        <p:tav tm="100000">
                                          <p:val>
                                            <p:strVal val="#ppt_y"/>
                                          </p:val>
                                        </p:tav>
                                      </p:tavLst>
                                    </p:anim>
                                  </p:childTnLst>
                                </p:cTn>
                              </p:par>
                            </p:childTnLst>
                          </p:cTn>
                        </p:par>
                        <p:par>
                          <p:cTn id="142" fill="hold">
                            <p:stCondLst>
                              <p:cond delay="7500"/>
                            </p:stCondLst>
                            <p:childTnLst>
                              <p:par>
                                <p:cTn id="143" presetID="26" presetClass="entr" presetSubtype="0" fill="hold" grpId="0" nodeType="afterEffect">
                                  <p:stCondLst>
                                    <p:cond delay="0"/>
                                  </p:stCondLst>
                                  <p:childTnLst>
                                    <p:set>
                                      <p:cBhvr>
                                        <p:cTn id="144" dur="1" fill="hold">
                                          <p:stCondLst>
                                            <p:cond delay="0"/>
                                          </p:stCondLst>
                                        </p:cTn>
                                        <p:tgtEl>
                                          <p:spTgt spid="8"/>
                                        </p:tgtEl>
                                        <p:attrNameLst>
                                          <p:attrName>style.visibility</p:attrName>
                                        </p:attrNameLst>
                                      </p:cBhvr>
                                      <p:to>
                                        <p:strVal val="visible"/>
                                      </p:to>
                                    </p:set>
                                    <p:animEffect transition="in" filter="wipe(down)">
                                      <p:cBhvr>
                                        <p:cTn id="145" dur="290">
                                          <p:stCondLst>
                                            <p:cond delay="0"/>
                                          </p:stCondLst>
                                        </p:cTn>
                                        <p:tgtEl>
                                          <p:spTgt spid="8"/>
                                        </p:tgtEl>
                                      </p:cBhvr>
                                    </p:animEffect>
                                    <p:anim calcmode="lin" valueType="num">
                                      <p:cBhvr>
                                        <p:cTn id="146" dur="911" tmFilter="0,0; 0.14,0.36; 0.43,0.73; 0.71,0.91; 1.0,1.0">
                                          <p:stCondLst>
                                            <p:cond delay="0"/>
                                          </p:stCondLst>
                                        </p:cTn>
                                        <p:tgtEl>
                                          <p:spTgt spid="8"/>
                                        </p:tgtEl>
                                        <p:attrNameLst>
                                          <p:attrName>ppt_x</p:attrName>
                                        </p:attrNameLst>
                                      </p:cBhvr>
                                      <p:tavLst>
                                        <p:tav tm="0">
                                          <p:val>
                                            <p:strVal val="#ppt_x-0.25"/>
                                          </p:val>
                                        </p:tav>
                                        <p:tav tm="100000">
                                          <p:val>
                                            <p:strVal val="#ppt_x"/>
                                          </p:val>
                                        </p:tav>
                                      </p:tavLst>
                                    </p:anim>
                                    <p:anim calcmode="lin" valueType="num">
                                      <p:cBhvr>
                                        <p:cTn id="147" dur="332" tmFilter="0.0,0.0; 0.25,0.07; 0.50,0.2; 0.75,0.467; 1.0,1.0">
                                          <p:stCondLst>
                                            <p:cond delay="0"/>
                                          </p:stCondLst>
                                        </p:cTn>
                                        <p:tgtEl>
                                          <p:spTgt spid="8"/>
                                        </p:tgtEl>
                                        <p:attrNameLst>
                                          <p:attrName>ppt_y</p:attrName>
                                        </p:attrNameLst>
                                      </p:cBhvr>
                                      <p:tavLst>
                                        <p:tav tm="0" fmla="#ppt_y-sin(pi*$)/3">
                                          <p:val>
                                            <p:fltVal val="0.5"/>
                                          </p:val>
                                        </p:tav>
                                        <p:tav tm="100000">
                                          <p:val>
                                            <p:fltVal val="1"/>
                                          </p:val>
                                        </p:tav>
                                      </p:tavLst>
                                    </p:anim>
                                    <p:anim calcmode="lin" valueType="num">
                                      <p:cBhvr>
                                        <p:cTn id="148" dur="332" tmFilter="0, 0; 0.125,0.2665; 0.25,0.4; 0.375,0.465; 0.5,0.5;  0.625,0.535; 0.75,0.6; 0.875,0.7335; 1,1">
                                          <p:stCondLst>
                                            <p:cond delay="332"/>
                                          </p:stCondLst>
                                        </p:cTn>
                                        <p:tgtEl>
                                          <p:spTgt spid="8"/>
                                        </p:tgtEl>
                                        <p:attrNameLst>
                                          <p:attrName>ppt_y</p:attrName>
                                        </p:attrNameLst>
                                      </p:cBhvr>
                                      <p:tavLst>
                                        <p:tav tm="0" fmla="#ppt_y-sin(pi*$)/9">
                                          <p:val>
                                            <p:fltVal val="0"/>
                                          </p:val>
                                        </p:tav>
                                        <p:tav tm="100000">
                                          <p:val>
                                            <p:fltVal val="1"/>
                                          </p:val>
                                        </p:tav>
                                      </p:tavLst>
                                    </p:anim>
                                    <p:anim calcmode="lin" valueType="num">
                                      <p:cBhvr>
                                        <p:cTn id="149" dur="166" tmFilter="0, 0; 0.125,0.2665; 0.25,0.4; 0.375,0.465; 0.5,0.5;  0.625,0.535; 0.75,0.6; 0.875,0.7335; 1,1">
                                          <p:stCondLst>
                                            <p:cond delay="662"/>
                                          </p:stCondLst>
                                        </p:cTn>
                                        <p:tgtEl>
                                          <p:spTgt spid="8"/>
                                        </p:tgtEl>
                                        <p:attrNameLst>
                                          <p:attrName>ppt_y</p:attrName>
                                        </p:attrNameLst>
                                      </p:cBhvr>
                                      <p:tavLst>
                                        <p:tav tm="0" fmla="#ppt_y-sin(pi*$)/27">
                                          <p:val>
                                            <p:fltVal val="0"/>
                                          </p:val>
                                        </p:tav>
                                        <p:tav tm="100000">
                                          <p:val>
                                            <p:fltVal val="1"/>
                                          </p:val>
                                        </p:tav>
                                      </p:tavLst>
                                    </p:anim>
                                    <p:anim calcmode="lin" valueType="num">
                                      <p:cBhvr>
                                        <p:cTn id="150" dur="82" tmFilter="0, 0; 0.125,0.2665; 0.25,0.4; 0.375,0.465; 0.5,0.5;  0.625,0.535; 0.75,0.6; 0.875,0.7335; 1,1">
                                          <p:stCondLst>
                                            <p:cond delay="828"/>
                                          </p:stCondLst>
                                        </p:cTn>
                                        <p:tgtEl>
                                          <p:spTgt spid="8"/>
                                        </p:tgtEl>
                                        <p:attrNameLst>
                                          <p:attrName>ppt_y</p:attrName>
                                        </p:attrNameLst>
                                      </p:cBhvr>
                                      <p:tavLst>
                                        <p:tav tm="0" fmla="#ppt_y-sin(pi*$)/81">
                                          <p:val>
                                            <p:fltVal val="0"/>
                                          </p:val>
                                        </p:tav>
                                        <p:tav tm="100000">
                                          <p:val>
                                            <p:fltVal val="1"/>
                                          </p:val>
                                        </p:tav>
                                      </p:tavLst>
                                    </p:anim>
                                    <p:animScale>
                                      <p:cBhvr>
                                        <p:cTn id="151" dur="13">
                                          <p:stCondLst>
                                            <p:cond delay="325"/>
                                          </p:stCondLst>
                                        </p:cTn>
                                        <p:tgtEl>
                                          <p:spTgt spid="8"/>
                                        </p:tgtEl>
                                      </p:cBhvr>
                                      <p:to x="100000" y="60000"/>
                                    </p:animScale>
                                    <p:animScale>
                                      <p:cBhvr>
                                        <p:cTn id="152" dur="83" decel="50000">
                                          <p:stCondLst>
                                            <p:cond delay="338"/>
                                          </p:stCondLst>
                                        </p:cTn>
                                        <p:tgtEl>
                                          <p:spTgt spid="8"/>
                                        </p:tgtEl>
                                      </p:cBhvr>
                                      <p:to x="100000" y="100000"/>
                                    </p:animScale>
                                    <p:animScale>
                                      <p:cBhvr>
                                        <p:cTn id="153" dur="13">
                                          <p:stCondLst>
                                            <p:cond delay="656"/>
                                          </p:stCondLst>
                                        </p:cTn>
                                        <p:tgtEl>
                                          <p:spTgt spid="8"/>
                                        </p:tgtEl>
                                      </p:cBhvr>
                                      <p:to x="100000" y="80000"/>
                                    </p:animScale>
                                    <p:animScale>
                                      <p:cBhvr>
                                        <p:cTn id="154" dur="83" decel="50000">
                                          <p:stCondLst>
                                            <p:cond delay="669"/>
                                          </p:stCondLst>
                                        </p:cTn>
                                        <p:tgtEl>
                                          <p:spTgt spid="8"/>
                                        </p:tgtEl>
                                      </p:cBhvr>
                                      <p:to x="100000" y="100000"/>
                                    </p:animScale>
                                    <p:animScale>
                                      <p:cBhvr>
                                        <p:cTn id="155" dur="13">
                                          <p:stCondLst>
                                            <p:cond delay="821"/>
                                          </p:stCondLst>
                                        </p:cTn>
                                        <p:tgtEl>
                                          <p:spTgt spid="8"/>
                                        </p:tgtEl>
                                      </p:cBhvr>
                                      <p:to x="100000" y="90000"/>
                                    </p:animScale>
                                    <p:animScale>
                                      <p:cBhvr>
                                        <p:cTn id="156" dur="83" decel="50000">
                                          <p:stCondLst>
                                            <p:cond delay="834"/>
                                          </p:stCondLst>
                                        </p:cTn>
                                        <p:tgtEl>
                                          <p:spTgt spid="8"/>
                                        </p:tgtEl>
                                      </p:cBhvr>
                                      <p:to x="100000" y="100000"/>
                                    </p:animScale>
                                    <p:animScale>
                                      <p:cBhvr>
                                        <p:cTn id="157" dur="13">
                                          <p:stCondLst>
                                            <p:cond delay="904"/>
                                          </p:stCondLst>
                                        </p:cTn>
                                        <p:tgtEl>
                                          <p:spTgt spid="8"/>
                                        </p:tgtEl>
                                      </p:cBhvr>
                                      <p:to x="100000" y="95000"/>
                                    </p:animScale>
                                    <p:animScale>
                                      <p:cBhvr>
                                        <p:cTn id="158" dur="83" decel="50000">
                                          <p:stCondLst>
                                            <p:cond delay="917"/>
                                          </p:stCondLst>
                                        </p:cTn>
                                        <p:tgtEl>
                                          <p:spTgt spid="8"/>
                                        </p:tgtEl>
                                      </p:cBhvr>
                                      <p:to x="100000" y="100000"/>
                                    </p:animScale>
                                  </p:childTnLst>
                                </p:cTn>
                              </p:par>
                              <p:par>
                                <p:cTn id="159" presetID="2" presetClass="entr" presetSubtype="2" decel="38000" fill="hold" grpId="0" nodeType="withEffect">
                                  <p:stCondLst>
                                    <p:cond delay="1000"/>
                                  </p:stCondLst>
                                  <p:childTnLst>
                                    <p:set>
                                      <p:cBhvr>
                                        <p:cTn id="160" dur="1" fill="hold">
                                          <p:stCondLst>
                                            <p:cond delay="0"/>
                                          </p:stCondLst>
                                        </p:cTn>
                                        <p:tgtEl>
                                          <p:spTgt spid="41"/>
                                        </p:tgtEl>
                                        <p:attrNameLst>
                                          <p:attrName>style.visibility</p:attrName>
                                        </p:attrNameLst>
                                      </p:cBhvr>
                                      <p:to>
                                        <p:strVal val="visible"/>
                                      </p:to>
                                    </p:set>
                                    <p:anim calcmode="lin" valueType="num">
                                      <p:cBhvr additive="base">
                                        <p:cTn id="161" dur="500" fill="hold"/>
                                        <p:tgtEl>
                                          <p:spTgt spid="41"/>
                                        </p:tgtEl>
                                        <p:attrNameLst>
                                          <p:attrName>ppt_x</p:attrName>
                                        </p:attrNameLst>
                                      </p:cBhvr>
                                      <p:tavLst>
                                        <p:tav tm="0">
                                          <p:val>
                                            <p:strVal val="1+#ppt_w/2"/>
                                          </p:val>
                                        </p:tav>
                                        <p:tav tm="100000">
                                          <p:val>
                                            <p:strVal val="#ppt_x"/>
                                          </p:val>
                                        </p:tav>
                                      </p:tavLst>
                                    </p:anim>
                                    <p:anim calcmode="lin" valueType="num">
                                      <p:cBhvr additive="base">
                                        <p:cTn id="162" dur="5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11" grpId="0" animBg="1"/>
      <p:bldP spid="44" grpId="0" animBg="1"/>
      <p:bldP spid="45" grpId="0" animBg="1"/>
      <p:bldP spid="46" grpId="0" animBg="1"/>
      <p:bldP spid="47" grpId="0" animBg="1"/>
      <p:bldP spid="48" grpId="0" animBg="1"/>
      <p:bldP spid="5" grpId="0"/>
      <p:bldP spid="7" grpId="0"/>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422400"/>
            <a:ext cx="7775575" cy="4829175"/>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5160010" y="2468880"/>
            <a:ext cx="5362575" cy="1184275"/>
          </a:xfrm>
          <a:prstGeom prst="rect">
            <a:avLst/>
          </a:prstGeom>
          <a:noFill/>
        </p:spPr>
        <p:txBody>
          <a:bodyPr wrap="square" rtlCol="0" anchor="t">
            <a:spAutoFit/>
          </a:bodyPr>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皖西学院计算机应用本科学历，注册机电工程二级建造师、建筑工程二级建造师、通信中级工程师</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多年的系统集成，智慧城市，通信系统及智能化现场施工经验；</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2014.02-2017.04就职于安徽省通信产业服务有限公司国信六安分公司，担任项目经理。</a:t>
            </a:r>
            <a:endParaRPr lang="zh-TW" sz="1200">
              <a:solidFill>
                <a:srgbClr val="595959"/>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5304155" y="2136140"/>
            <a:ext cx="2606040" cy="21463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r>
              <a:rPr sz="1200">
                <a:solidFill>
                  <a:srgbClr val="FFFFFF"/>
                </a:solidFill>
                <a:latin typeface="微软雅黑" panose="020B0503020204020204" pitchFamily="34" charset="-122"/>
                <a:ea typeface="微软雅黑" panose="020B0503020204020204" pitchFamily="34" charset="-122"/>
                <a:sym typeface="+mn-ea"/>
              </a:rPr>
              <a:t>工程部主管兼任公司董事</a:t>
            </a:r>
            <a:endParaRPr sz="1200">
              <a:solidFill>
                <a:srgbClr val="FFFFFF"/>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5062855" y="1346835"/>
            <a:ext cx="16306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王红涛</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30" name="图片 30" descr="王红涛"/>
          <p:cNvPicPr>
            <a:picLocks noChangeAspect="1"/>
          </p:cNvPicPr>
          <p:nvPr/>
        </p:nvPicPr>
        <p:blipFill>
          <a:blip r:embed="rId2"/>
          <a:stretch>
            <a:fillRect/>
          </a:stretch>
        </p:blipFill>
        <p:spPr>
          <a:xfrm>
            <a:off x="883920" y="1799590"/>
            <a:ext cx="2114550" cy="29102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422400"/>
            <a:ext cx="7775575" cy="4829175"/>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5160010" y="2468880"/>
            <a:ext cx="5362575" cy="1403350"/>
          </a:xfrm>
          <a:prstGeom prst="rect">
            <a:avLst/>
          </a:prstGeom>
          <a:noFill/>
        </p:spPr>
        <p:txBody>
          <a:bodyPr wrap="square" rtlCol="0" anchor="t">
            <a:spAutoFit/>
          </a:bodyPr>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担任安徽恒信通智能科技有限公司，担任系统集成事业部设计部负责人兼任监事。</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安徽师范大学政治理论硕士研究生，中级工程师；</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注册机电工程二级建造师；</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多年的智慧安防，智慧社区，系统集成设计经验，亲自设计了近二百个智能化及系统集成案例。</a:t>
            </a:r>
            <a:endParaRPr lang="zh-TW" sz="1200">
              <a:solidFill>
                <a:srgbClr val="595959"/>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5304155" y="2136140"/>
            <a:ext cx="2606040" cy="21463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r>
              <a:rPr sz="1200">
                <a:solidFill>
                  <a:srgbClr val="FFFFFF"/>
                </a:solidFill>
                <a:latin typeface="微软雅黑" panose="020B0503020204020204" pitchFamily="34" charset="-122"/>
                <a:ea typeface="微软雅黑" panose="020B0503020204020204" pitchFamily="34" charset="-122"/>
                <a:sym typeface="+mn-ea"/>
              </a:rPr>
              <a:t>监事</a:t>
            </a:r>
            <a:endParaRPr sz="1200">
              <a:solidFill>
                <a:srgbClr val="FFFFFF"/>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5062855" y="1346835"/>
            <a:ext cx="16306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冯后礼</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34" name="图片 34" descr="冯后礼"/>
          <p:cNvPicPr>
            <a:picLocks noChangeAspect="1"/>
          </p:cNvPicPr>
          <p:nvPr/>
        </p:nvPicPr>
        <p:blipFill>
          <a:blip r:embed="rId2"/>
          <a:stretch>
            <a:fillRect/>
          </a:stretch>
        </p:blipFill>
        <p:spPr>
          <a:xfrm>
            <a:off x="1004570" y="2022475"/>
            <a:ext cx="2108835" cy="295338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422400"/>
            <a:ext cx="7775575" cy="4829175"/>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5160010" y="2468880"/>
            <a:ext cx="5362575" cy="2496185"/>
          </a:xfrm>
          <a:prstGeom prst="rect">
            <a:avLst/>
          </a:prstGeom>
          <a:noFill/>
        </p:spPr>
        <p:txBody>
          <a:bodyPr wrap="square" rtlCol="0" anchor="t">
            <a:spAutoFit/>
          </a:bodyPr>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担任安徽恒信通智能科技有限公司财务总监兼董事会秘书；</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中央党校经济管理学专业本科；</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中级会计师；</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具备20年+的会计财务管理经验；</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2001.09-2006.04就职于安徽省福贤铁沙开发有限公司，担任财务经理；2006.05-2009.11就职于福建天一网通信工程有限公司厦门分公司，担任财务经理；</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2009.12-2014.11就职于福建天一网通信工程有限公司，担任财务经理；</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2014.12-2018.09就职于安徽樵森电气有限公司，担任财务总监；</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2016.05-2022.02就职于安徽樵森电气股份有限公司担任董事；</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2018-2021.09就职于安徽林安电力设备有限公司担任财务总监。</a:t>
            </a:r>
            <a:endParaRPr lang="zh-TW" sz="1200">
              <a:solidFill>
                <a:srgbClr val="595959"/>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5304155" y="2136140"/>
            <a:ext cx="2606040" cy="21463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r>
              <a:rPr sz="1200">
                <a:solidFill>
                  <a:srgbClr val="FFFFFF"/>
                </a:solidFill>
                <a:latin typeface="微软雅黑" panose="020B0503020204020204" pitchFamily="34" charset="-122"/>
                <a:ea typeface="微软雅黑" panose="020B0503020204020204" pitchFamily="34" charset="-122"/>
                <a:sym typeface="+mn-ea"/>
              </a:rPr>
              <a:t>财务总监</a:t>
            </a:r>
            <a:endParaRPr sz="1200">
              <a:solidFill>
                <a:srgbClr val="FFFFFF"/>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5062855" y="1346835"/>
            <a:ext cx="16306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徐家胜</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35" name="图片 10"/>
          <p:cNvPicPr>
            <a:picLocks noChangeAspect="1"/>
          </p:cNvPicPr>
          <p:nvPr/>
        </p:nvPicPr>
        <p:blipFill>
          <a:blip r:embed="rId2"/>
          <a:stretch>
            <a:fillRect/>
          </a:stretch>
        </p:blipFill>
        <p:spPr>
          <a:xfrm>
            <a:off x="811530" y="2022475"/>
            <a:ext cx="2176780" cy="289369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422400"/>
            <a:ext cx="7775575" cy="4829175"/>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9" name="文本框 8"/>
          <p:cNvSpPr txBox="1"/>
          <p:nvPr/>
        </p:nvSpPr>
        <p:spPr>
          <a:xfrm>
            <a:off x="5160010" y="2468880"/>
            <a:ext cx="5362575" cy="1403350"/>
          </a:xfrm>
          <a:prstGeom prst="rect">
            <a:avLst/>
          </a:prstGeom>
          <a:noFill/>
        </p:spPr>
        <p:txBody>
          <a:bodyPr wrap="square" rtlCol="0" anchor="t">
            <a:spAutoFit/>
          </a:bodyPr>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担任安徽恒信通智能科技股份有限公司工业设计中心兼任董事；</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上海电力学院发电厂及电力系统专业；</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正高级电力高级工程师，皖西学院兼职教授；</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zh-TW" sz="1200">
                <a:solidFill>
                  <a:srgbClr val="595959"/>
                </a:solidFill>
                <a:latin typeface="微软雅黑" panose="020B0503020204020204" pitchFamily="34" charset="-122"/>
                <a:ea typeface="微软雅黑" panose="020B0503020204020204" pitchFamily="34" charset="-122"/>
                <a:sym typeface="+mn-ea"/>
              </a:rPr>
              <a:t>对电力系统自动化具有很高的造诣，多年的电力系统设计，检测试验经验；</a:t>
            </a:r>
            <a:endParaRPr lang="zh-TW" sz="1200">
              <a:solidFill>
                <a:srgbClr val="595959"/>
              </a:solidFill>
              <a:latin typeface="微软雅黑" panose="020B0503020204020204" pitchFamily="34" charset="-122"/>
              <a:ea typeface="微软雅黑" panose="020B0503020204020204" pitchFamily="34" charset="-122"/>
              <a:sym typeface="+mn-ea"/>
            </a:endParaRPr>
          </a:p>
          <a:p>
            <a:pPr marL="141605" indent="-177800">
              <a:lnSpc>
                <a:spcPts val="1705"/>
              </a:lnSpc>
            </a:pPr>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1980年2月至2020年9月，就职于国网六安供电公司，先后担任220kV变电站站长，电网运行主管。</a:t>
            </a:r>
            <a:endParaRPr lang="zh-TW" sz="1200">
              <a:solidFill>
                <a:srgbClr val="595959"/>
              </a:solidFill>
              <a:latin typeface="微软雅黑" panose="020B0503020204020204" pitchFamily="34" charset="-122"/>
              <a:ea typeface="微软雅黑" panose="020B0503020204020204" pitchFamily="34" charset="-122"/>
              <a:sym typeface="+mn-ea"/>
            </a:endParaRPr>
          </a:p>
        </p:txBody>
      </p:sp>
      <p:sp>
        <p:nvSpPr>
          <p:cNvPr id="8" name="圆角矩形 7"/>
          <p:cNvSpPr/>
          <p:nvPr/>
        </p:nvSpPr>
        <p:spPr>
          <a:xfrm>
            <a:off x="5304155" y="2136140"/>
            <a:ext cx="2606040" cy="21463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l"/>
            <a:r>
              <a:rPr sz="1200">
                <a:solidFill>
                  <a:srgbClr val="FFFFFF"/>
                </a:solidFill>
                <a:latin typeface="微软雅黑" panose="020B0503020204020204" pitchFamily="34" charset="-122"/>
                <a:ea typeface="微软雅黑" panose="020B0503020204020204" pitchFamily="34" charset="-122"/>
                <a:sym typeface="+mn-ea"/>
              </a:rPr>
              <a:t>工业设计中心兼任董事</a:t>
            </a:r>
            <a:endParaRPr sz="1200">
              <a:solidFill>
                <a:srgbClr val="FFFFFF"/>
              </a:solidFill>
              <a:latin typeface="微软雅黑" panose="020B0503020204020204" pitchFamily="34" charset="-122"/>
              <a:ea typeface="微软雅黑" panose="020B0503020204020204" pitchFamily="34" charset="-122"/>
              <a:sym typeface="+mn-ea"/>
            </a:endParaRPr>
          </a:p>
        </p:txBody>
      </p:sp>
      <p:sp>
        <p:nvSpPr>
          <p:cNvPr id="10" name="文本框 9"/>
          <p:cNvSpPr txBox="1"/>
          <p:nvPr/>
        </p:nvSpPr>
        <p:spPr>
          <a:xfrm>
            <a:off x="5062855" y="1346835"/>
            <a:ext cx="16306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屈光宇</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28" name="图片 28" descr="微信图片_屈光宇"/>
          <p:cNvPicPr>
            <a:picLocks noChangeAspect="1"/>
          </p:cNvPicPr>
          <p:nvPr/>
        </p:nvPicPr>
        <p:blipFill>
          <a:blip r:embed="rId2"/>
          <a:stretch>
            <a:fillRect/>
          </a:stretch>
        </p:blipFill>
        <p:spPr>
          <a:xfrm>
            <a:off x="777240" y="2080260"/>
            <a:ext cx="2009775" cy="280860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flipH="1">
            <a:off x="4100830" y="1412240"/>
            <a:ext cx="8091170" cy="5222875"/>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endParaRPr lang="zh-TW">
              <a:solidFill>
                <a:srgbClr val="1B2F9A"/>
              </a:solidFill>
              <a:latin typeface="微软雅黑" panose="020B0503020204020204" pitchFamily="34" charset="-122"/>
              <a:ea typeface="微软雅黑" panose="020B0503020204020204" pitchFamily="34" charset="-122"/>
            </a:endParaRPr>
          </a:p>
          <a:p>
            <a:pPr indent="0"/>
            <a:endParaRPr lang="zh-CN" altLang="en-US"/>
          </a:p>
        </p:txBody>
      </p:sp>
      <p:sp>
        <p:nvSpPr>
          <p:cNvPr id="18" name="文本框 17"/>
          <p:cNvSpPr txBox="1"/>
          <p:nvPr/>
        </p:nvSpPr>
        <p:spPr>
          <a:xfrm>
            <a:off x="4499610" y="2466975"/>
            <a:ext cx="7107555" cy="4168140"/>
          </a:xfrm>
          <a:prstGeom prst="rect">
            <a:avLst/>
          </a:prstGeom>
          <a:noFill/>
        </p:spPr>
        <p:txBody>
          <a:bodyPr wrap="square" rtlCol="0" anchor="t">
            <a:spAutoFit/>
          </a:bodyPr>
          <a:p>
            <a:pPr indent="0">
              <a:lnSpc>
                <a:spcPts val="1445"/>
              </a:lnSpc>
              <a:spcBef>
                <a:spcPts val="350"/>
              </a:spcBef>
            </a:pPr>
            <a:r>
              <a:rPr lang="en-US" sz="1200">
                <a:solidFill>
                  <a:srgbClr val="595959"/>
                </a:solidFill>
                <a:latin typeface="Arial" panose="020B0604020202020204"/>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副研究员；</a:t>
            </a:r>
            <a:endParaRPr lang="zh-TW" sz="1200">
              <a:solidFill>
                <a:srgbClr val="595959"/>
              </a:solidFill>
              <a:latin typeface="微软雅黑" panose="020B0503020204020204" pitchFamily="34" charset="-122"/>
              <a:ea typeface="微软雅黑" panose="020B0503020204020204" pitchFamily="34" charset="-122"/>
            </a:endParaRPr>
          </a:p>
          <a:p>
            <a:pPr marL="141605" indent="-177800" algn="just">
              <a:lnSpc>
                <a:spcPts val="1445"/>
              </a:lnSpc>
            </a:pPr>
            <a:r>
              <a:rPr lang="zh-TW"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2004年以来主要从事农业环境及有机食品研究，主要的研究方冋为土壤养分循环研究，秸秆综合利用技术，养殖场废弃物循环利用 技术，有机食品生产环境控制技术；</a:t>
            </a:r>
            <a:endParaRPr lang="zh-TW" sz="1200">
              <a:solidFill>
                <a:srgbClr val="595959"/>
              </a:solidFill>
              <a:latin typeface="微软雅黑" panose="020B0503020204020204" pitchFamily="34" charset="-122"/>
              <a:ea typeface="微软雅黑" panose="020B0503020204020204" pitchFamily="34" charset="-122"/>
            </a:endParaRPr>
          </a:p>
          <a:p>
            <a:pPr marL="141605" indent="-177800" algn="just">
              <a:lnSpc>
                <a:spcPts val="1445"/>
              </a:lnSpc>
            </a:pPr>
            <a:r>
              <a:rPr lang="en-US" sz="1200">
                <a:solidFill>
                  <a:srgbClr val="595959"/>
                </a:solidFill>
                <a:latin typeface="Arial" panose="020B0604020202020204"/>
                <a:sym typeface="+mn-ea"/>
              </a:rPr>
              <a:t>•  </a:t>
            </a:r>
            <a:r>
              <a:rPr lang="zh-CN" sz="1200">
                <a:solidFill>
                  <a:srgbClr val="595959"/>
                </a:solidFill>
                <a:latin typeface="微软雅黑" panose="020B0503020204020204" pitchFamily="34" charset="-122"/>
                <a:ea typeface="微软雅黑" panose="020B0503020204020204" pitchFamily="34" charset="-122"/>
                <a:sym typeface="+mn-ea"/>
              </a:rPr>
              <a:t>“十</a:t>
            </a:r>
            <a:r>
              <a:rPr lang="zh-TW" sz="1200">
                <a:solidFill>
                  <a:srgbClr val="595959"/>
                </a:solidFill>
                <a:latin typeface="微软雅黑" panose="020B0503020204020204" pitchFamily="34" charset="-122"/>
                <a:ea typeface="微软雅黑" panose="020B0503020204020204" pitchFamily="34" charset="-122"/>
                <a:sym typeface="+mn-ea"/>
              </a:rPr>
              <a:t>二五”以来，主持和完成了国家及省部重大科研项目主要有：江淮地区农牧复合循环技术集成与示范，国家科技支撑计划；稻 油轮作秸秆全量还田利用技术集成与示范，中央财政农业技术推广资金项目；安徽省淮北平原地区秸秆机械化全量还田及饲料化利 用，联合国粮农组织</a:t>
            </a:r>
            <a:r>
              <a:rPr lang="en-US" sz="1200">
                <a:solidFill>
                  <a:srgbClr val="595959"/>
                </a:solidFill>
                <a:latin typeface="微软雅黑" panose="020B0503020204020204" pitchFamily="34" charset="-122"/>
                <a:sym typeface="+mn-ea"/>
              </a:rPr>
              <a:t>（FAO）</a:t>
            </a:r>
            <a:r>
              <a:rPr lang="zh-TW" sz="1200">
                <a:solidFill>
                  <a:srgbClr val="595959"/>
                </a:solidFill>
                <a:latin typeface="微软雅黑" panose="020B0503020204020204" pitchFamily="34" charset="-122"/>
                <a:ea typeface="微软雅黑" panose="020B0503020204020204" pitchFamily="34" charset="-122"/>
                <a:sym typeface="+mn-ea"/>
              </a:rPr>
              <a:t>援助配套项目；宿州地区秸秆还田循环利用技术集成与示范，一般性转移支付科技项目；林畜共生互 作循环利用示范推广，农业综合开发项目；大棚洋葱高产高效技术集成与示范，省科技攻关；油菜机械化配套品种、栽培技术 研究与示范，安徽省战略新兴产业项目；油荼栽培技术集成与精加工关键技术研究及产业化，安徽省自主创新等。</a:t>
            </a:r>
            <a:endParaRPr lang="zh-TW" sz="1200">
              <a:solidFill>
                <a:srgbClr val="595959"/>
              </a:solidFill>
              <a:latin typeface="微软雅黑" panose="020B0503020204020204" pitchFamily="34" charset="-122"/>
              <a:ea typeface="微软雅黑" panose="020B0503020204020204" pitchFamily="34" charset="-122"/>
            </a:endParaRPr>
          </a:p>
          <a:p>
            <a:pPr marL="141605" indent="-177800" algn="just">
              <a:lnSpc>
                <a:spcPts val="1445"/>
              </a:lnSpc>
            </a:pPr>
            <a:r>
              <a:rPr lang="en-US" sz="1200">
                <a:solidFill>
                  <a:srgbClr val="595959"/>
                </a:solidFill>
                <a:latin typeface="Arial" panose="020B0604020202020204"/>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获得省级以上科技成果主要有：山区有机黑猪肉生产关键技术研究与示范；油炸薯片、法式小面包安全控制关键技术研究；有机水 稻生产关键技术研究与示范；油菜秸秆还田循环利用技术研究与示范；油菜秸秆还田农机农艺互适性技术研究与示范；牛粪的生物 处理技术规程。制定标准5项，分别为：蓝莓生产技术规程；菱角-正鳅立体栽培养殖技术规程；水稻秸秆还田油菜种植技术规程； 稻油轮作油菜秸秆还田农机农艺配套技术规程。；</a:t>
            </a:r>
            <a:endParaRPr lang="zh-TW" sz="1200">
              <a:solidFill>
                <a:srgbClr val="595959"/>
              </a:solidFill>
              <a:latin typeface="微软雅黑" panose="020B0503020204020204" pitchFamily="34" charset="-122"/>
              <a:ea typeface="微软雅黑" panose="020B0503020204020204" pitchFamily="34" charset="-122"/>
            </a:endParaRPr>
          </a:p>
          <a:p>
            <a:pPr marL="141605" indent="-177800" algn="just">
              <a:lnSpc>
                <a:spcPts val="1445"/>
              </a:lnSpc>
            </a:pPr>
            <a:r>
              <a:rPr lang="en-US" sz="1200">
                <a:solidFill>
                  <a:srgbClr val="595959"/>
                </a:solidFill>
                <a:latin typeface="Arial" panose="020B0604020202020204"/>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获得授权国家发明专利5项，分别为：一种田间测定秸秆腐解率的方法；一种松香-凹凸棒石-石蜡复合包膜缓释氮肥及其制备方法； 一种山区散养有机猪饲养环境的建</a:t>
            </a:r>
            <a:r>
              <a:rPr lang="en-US" sz="1200">
                <a:solidFill>
                  <a:srgbClr val="595959"/>
                </a:solidFill>
                <a:latin typeface="微软雅黑" panose="020B0503020204020204" pitchFamily="34" charset="-122"/>
                <a:sym typeface="+mn-ea"/>
              </a:rPr>
              <a:t>i</a:t>
            </a:r>
            <a:r>
              <a:rPr lang="zh-TW" sz="1200">
                <a:solidFill>
                  <a:srgbClr val="595959"/>
                </a:solidFill>
                <a:latin typeface="微软雅黑" panose="020B0503020204020204" pitchFamily="34" charset="-122"/>
                <a:ea typeface="微软雅黑" panose="020B0503020204020204" pitchFamily="34" charset="-122"/>
                <a:sym typeface="+mn-ea"/>
              </a:rPr>
              <a:t>殳及饲养方法；一种微生物填料及其制备方法和应用；薇菜人工驯化栽培方法。</a:t>
            </a:r>
            <a:endParaRPr lang="zh-TW" sz="1200">
              <a:solidFill>
                <a:srgbClr val="595959"/>
              </a:solidFill>
              <a:latin typeface="微软雅黑" panose="020B0503020204020204" pitchFamily="34" charset="-122"/>
              <a:ea typeface="微软雅黑" panose="020B0503020204020204" pitchFamily="34" charset="-122"/>
            </a:endParaRPr>
          </a:p>
          <a:p>
            <a:pPr indent="0">
              <a:lnSpc>
                <a:spcPts val="1445"/>
              </a:lnSpc>
            </a:pPr>
            <a:r>
              <a:rPr lang="en-US" sz="1200">
                <a:solidFill>
                  <a:srgbClr val="595959"/>
                </a:solidFill>
                <a:latin typeface="Arial" panose="020B0604020202020204"/>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发表相关论文二十多篇，其中</a:t>
            </a:r>
            <a:r>
              <a:rPr lang="en-US" sz="1200">
                <a:solidFill>
                  <a:srgbClr val="595959"/>
                </a:solidFill>
                <a:latin typeface="微软雅黑" panose="020B0503020204020204" pitchFamily="34" charset="-122"/>
                <a:sym typeface="+mn-ea"/>
              </a:rPr>
              <a:t>SCI、</a:t>
            </a:r>
            <a:r>
              <a:rPr lang="zh-TW" sz="1200">
                <a:solidFill>
                  <a:srgbClr val="595959"/>
                </a:solidFill>
                <a:latin typeface="微软雅黑" panose="020B0503020204020204" pitchFamily="34" charset="-122"/>
                <a:ea typeface="微软雅黑" panose="020B0503020204020204" pitchFamily="34" charset="-122"/>
                <a:sym typeface="+mn-ea"/>
              </a:rPr>
              <a:t>曰收录5篇，获全国农牧渔丰收奖二等奖一项，省科技进歩三等奖一项，合肥市三等奖一项。</a:t>
            </a:r>
            <a:endParaRPr lang="zh-TW" sz="1200">
              <a:solidFill>
                <a:srgbClr val="595959"/>
              </a:solidFill>
              <a:latin typeface="微软雅黑" panose="020B0503020204020204" pitchFamily="34" charset="-122"/>
              <a:ea typeface="微软雅黑" panose="020B0503020204020204" pitchFamily="34" charset="-122"/>
            </a:endParaRPr>
          </a:p>
          <a:p>
            <a:pPr marL="141605" indent="-177800" algn="just">
              <a:lnSpc>
                <a:spcPts val="1445"/>
              </a:lnSpc>
            </a:pPr>
            <a:r>
              <a:rPr lang="en-US" sz="1200">
                <a:solidFill>
                  <a:srgbClr val="595959"/>
                </a:solidFill>
                <a:latin typeface="Arial" panose="020B0604020202020204"/>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目前就职于桓信通智能科技股份有限公司智慧农业产学研项目部（中科院合肥物质院，安徽省农科院，安徽桓信通智能科技股份有 限公司）</a:t>
            </a:r>
            <a:endParaRPr lang="zh-CN" altLang="en-US" sz="1200"/>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5" name="图片 14"/>
          <p:cNvPicPr>
            <a:picLocks noChangeAspect="1"/>
          </p:cNvPicPr>
          <p:nvPr/>
        </p:nvPicPr>
        <p:blipFill>
          <a:blip r:embed="rId2"/>
          <a:stretch>
            <a:fillRect/>
          </a:stretch>
        </p:blipFill>
        <p:spPr>
          <a:xfrm>
            <a:off x="1331976" y="2084832"/>
            <a:ext cx="2645664" cy="2639568"/>
          </a:xfrm>
          <a:prstGeom prst="ellipse">
            <a:avLst/>
          </a:prstGeom>
        </p:spPr>
      </p:pic>
      <p:sp>
        <p:nvSpPr>
          <p:cNvPr id="19" name="圆角矩形 18"/>
          <p:cNvSpPr/>
          <p:nvPr/>
        </p:nvSpPr>
        <p:spPr>
          <a:xfrm>
            <a:off x="4566285" y="2145030"/>
            <a:ext cx="3058795"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r>
              <a:rPr lang="zh-TW" sz="1200">
                <a:solidFill>
                  <a:srgbClr val="FFFFFF"/>
                </a:solidFill>
                <a:latin typeface="微软雅黑" panose="020B0503020204020204" pitchFamily="34" charset="-122"/>
                <a:ea typeface="微软雅黑" panose="020B0503020204020204" pitchFamily="34" charset="-122"/>
                <a:sym typeface="+mn-ea"/>
              </a:rPr>
              <a:t>恒信通智能科技智慧农业产学研项目部</a:t>
            </a:r>
            <a:endParaRPr lang="zh-CN" altLang="en-US" sz="1200"/>
          </a:p>
        </p:txBody>
      </p:sp>
      <p:sp>
        <p:nvSpPr>
          <p:cNvPr id="37" name="文本框 36"/>
          <p:cNvSpPr txBox="1"/>
          <p:nvPr/>
        </p:nvSpPr>
        <p:spPr>
          <a:xfrm>
            <a:off x="5284470" y="1414780"/>
            <a:ext cx="1630680" cy="675640"/>
          </a:xfrm>
          <a:prstGeom prst="rect">
            <a:avLst/>
          </a:prstGeom>
          <a:noFill/>
        </p:spPr>
        <p:txBody>
          <a:bodyPr wrap="none" rtlCol="0" anchor="t">
            <a:spAutoFit/>
          </a:bodyPr>
          <a:p>
            <a:pPr indent="0" algn="l"/>
            <a:r>
              <a:rPr lang="zh-TW" sz="3800">
                <a:solidFill>
                  <a:srgbClr val="365FAA"/>
                </a:solidFill>
                <a:latin typeface="微软雅黑" panose="020B0503020204020204" pitchFamily="34" charset="-122"/>
                <a:ea typeface="微软雅黑" panose="020B0503020204020204" pitchFamily="34" charset="-122"/>
                <a:sym typeface="+mn-ea"/>
              </a:rPr>
              <a:t>朱鸿杰</a:t>
            </a:r>
            <a:endParaRPr lang="zh-TW" altLang="en-US" sz="3800">
              <a:solidFill>
                <a:srgbClr val="365FAA"/>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flipH="1">
            <a:off x="4100830" y="1412240"/>
            <a:ext cx="8091170" cy="5222875"/>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indent="0"/>
            <a:endParaRPr lang="zh-TW">
              <a:solidFill>
                <a:srgbClr val="1B2F9A"/>
              </a:solidFill>
              <a:latin typeface="微软雅黑" panose="020B0503020204020204" pitchFamily="34" charset="-122"/>
              <a:ea typeface="微软雅黑" panose="020B0503020204020204" pitchFamily="34" charset="-122"/>
            </a:endParaRPr>
          </a:p>
          <a:p>
            <a:pPr indent="0"/>
            <a:endParaRPr lang="zh-CN" altLang="en-US"/>
          </a:p>
        </p:txBody>
      </p:sp>
      <p:sp>
        <p:nvSpPr>
          <p:cNvPr id="18" name="文本框 17"/>
          <p:cNvSpPr txBox="1"/>
          <p:nvPr/>
        </p:nvSpPr>
        <p:spPr>
          <a:xfrm>
            <a:off x="4499610" y="2466975"/>
            <a:ext cx="7107555" cy="877570"/>
          </a:xfrm>
          <a:prstGeom prst="rect">
            <a:avLst/>
          </a:prstGeom>
          <a:noFill/>
        </p:spPr>
        <p:txBody>
          <a:bodyPr wrap="square" rtlCol="0" anchor="t">
            <a:spAutoFit/>
          </a:bodyPr>
          <a:p>
            <a:pPr indent="0">
              <a:lnSpc>
                <a:spcPts val="1445"/>
              </a:lnSpc>
              <a:spcBef>
                <a:spcPts val="350"/>
              </a:spcBef>
            </a:pPr>
            <a:r>
              <a:rPr sz="1200">
                <a:solidFill>
                  <a:srgbClr val="595959"/>
                </a:solidFill>
                <a:sym typeface="+mn-ea"/>
              </a:rPr>
              <a:t>副教授，博士，硕士生导师，皖西学院高分子专业负责人；</a:t>
            </a:r>
            <a:endParaRPr sz="1200">
              <a:solidFill>
                <a:srgbClr val="595959"/>
              </a:solidFill>
              <a:sym typeface="+mn-ea"/>
            </a:endParaRPr>
          </a:p>
          <a:p>
            <a:pPr indent="0">
              <a:lnSpc>
                <a:spcPts val="1445"/>
              </a:lnSpc>
              <a:spcBef>
                <a:spcPts val="350"/>
              </a:spcBef>
            </a:pPr>
            <a:r>
              <a:rPr sz="1200">
                <a:solidFill>
                  <a:srgbClr val="595959"/>
                </a:solidFill>
                <a:sym typeface="+mn-ea"/>
              </a:rPr>
              <a:t>主要从事功能材料的制备及性能研究，先后主持安徽省高等学校自然科学重点研究项目、高校优秀青</a:t>
            </a:r>
            <a:r>
              <a:rPr lang="en-US" sz="1200">
                <a:solidFill>
                  <a:srgbClr val="595959"/>
                </a:solidFill>
                <a:sym typeface="+mn-ea"/>
              </a:rPr>
              <a:t>      </a:t>
            </a:r>
            <a:r>
              <a:rPr sz="1200">
                <a:solidFill>
                  <a:srgbClr val="595959"/>
                </a:solidFill>
                <a:sym typeface="+mn-ea"/>
              </a:rPr>
              <a:t>年人才支持计划等项目，已在《JALLOY COMPD》、《JNANOPARTRES》等SCI期刊发表论文10多篇，获批专利多项。</a:t>
            </a:r>
            <a:endParaRPr sz="1200">
              <a:solidFill>
                <a:srgbClr val="595959"/>
              </a:solidFill>
              <a:sym typeface="+mn-ea"/>
            </a:endParaRPr>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圆角矩形 18"/>
          <p:cNvSpPr/>
          <p:nvPr/>
        </p:nvSpPr>
        <p:spPr>
          <a:xfrm>
            <a:off x="4566285" y="2145030"/>
            <a:ext cx="3058795"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r>
              <a:rPr lang="zh-TW" sz="1200">
                <a:solidFill>
                  <a:srgbClr val="FFFFFF"/>
                </a:solidFill>
                <a:latin typeface="微软雅黑" panose="020B0503020204020204" pitchFamily="34" charset="-122"/>
                <a:ea typeface="微软雅黑" panose="020B0503020204020204" pitchFamily="34" charset="-122"/>
                <a:sym typeface="+mn-ea"/>
              </a:rPr>
              <a:t>环保部特聘技术专家</a:t>
            </a:r>
            <a:endParaRPr lang="zh-TW" sz="1200">
              <a:solidFill>
                <a:srgbClr val="FFFFFF"/>
              </a:solidFill>
              <a:latin typeface="微软雅黑" panose="020B0503020204020204" pitchFamily="34" charset="-122"/>
              <a:ea typeface="微软雅黑" panose="020B0503020204020204" pitchFamily="34" charset="-122"/>
              <a:sym typeface="+mn-ea"/>
            </a:endParaRPr>
          </a:p>
        </p:txBody>
      </p:sp>
      <p:sp>
        <p:nvSpPr>
          <p:cNvPr id="37" name="文本框 36"/>
          <p:cNvSpPr txBox="1"/>
          <p:nvPr/>
        </p:nvSpPr>
        <p:spPr>
          <a:xfrm>
            <a:off x="5284470" y="1414780"/>
            <a:ext cx="1148080" cy="675640"/>
          </a:xfrm>
          <a:prstGeom prst="rect">
            <a:avLst/>
          </a:prstGeom>
          <a:noFill/>
        </p:spPr>
        <p:txBody>
          <a:bodyPr wrap="none" rtlCol="0" anchor="t">
            <a:spAutoFit/>
          </a:bodyPr>
          <a:p>
            <a:pPr indent="0" algn="l"/>
            <a:r>
              <a:rPr lang="zh-TW" sz="3800">
                <a:solidFill>
                  <a:srgbClr val="365FAA"/>
                </a:solidFill>
                <a:latin typeface="微软雅黑" panose="020B0503020204020204" pitchFamily="34" charset="-122"/>
                <a:ea typeface="微软雅黑" panose="020B0503020204020204" pitchFamily="34" charset="-122"/>
                <a:sym typeface="+mn-ea"/>
              </a:rPr>
              <a:t>张舰</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10" name="图片 5" descr="9431392921650284164263.jpg"/>
          <p:cNvPicPr>
            <a:picLocks noChangeAspect="1"/>
          </p:cNvPicPr>
          <p:nvPr/>
        </p:nvPicPr>
        <p:blipFill>
          <a:blip r:embed="rId2"/>
          <a:stretch>
            <a:fillRect/>
          </a:stretch>
        </p:blipFill>
        <p:spPr>
          <a:xfrm>
            <a:off x="927735" y="2263775"/>
            <a:ext cx="2044065" cy="281495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 name="圆角矩形 61"/>
          <p:cNvSpPr/>
          <p:nvPr/>
        </p:nvSpPr>
        <p:spPr>
          <a:xfrm flipH="1">
            <a:off x="4491355" y="1302385"/>
            <a:ext cx="7632065" cy="5444490"/>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191768" y="2234184"/>
            <a:ext cx="2935224" cy="2938272"/>
          </a:xfrm>
          <a:prstGeom prst="ellipse">
            <a:avLst/>
          </a:prstGeom>
        </p:spPr>
      </p:pic>
      <p:sp>
        <p:nvSpPr>
          <p:cNvPr id="12" name="文本框 11"/>
          <p:cNvSpPr txBox="1"/>
          <p:nvPr/>
        </p:nvSpPr>
        <p:spPr>
          <a:xfrm>
            <a:off x="4822190" y="2637155"/>
            <a:ext cx="6502400" cy="4531360"/>
          </a:xfrm>
          <a:prstGeom prst="rect">
            <a:avLst/>
          </a:prstGeom>
          <a:noFill/>
        </p:spPr>
        <p:txBody>
          <a:bodyPr wrap="square" rtlCol="0" anchor="t">
            <a:spAutoFit/>
          </a:bodyPr>
          <a:p>
            <a:pPr marL="139065" indent="-177800">
              <a:lnSpc>
                <a:spcPts val="1625"/>
              </a:lnSpc>
              <a:spcBef>
                <a:spcPts val="350"/>
              </a:spcBef>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中国科学院合肥物质科学研究院副研究员，中国科学技术大学硕士生导师，中国科学院合肥智能机械研究 所智能信息与环境检测研究室副主任（主持工作）</a:t>
            </a:r>
            <a:r>
              <a:rPr lang="zh-TW"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江苏省</a:t>
            </a:r>
            <a:r>
              <a:rPr lang="zh-TW" sz="1200">
                <a:solidFill>
                  <a:srgbClr val="595959"/>
                </a:solidFill>
                <a:latin typeface="Arial" panose="020B0604020202020204"/>
                <a:ea typeface="Arial" panose="020B0604020202020204"/>
                <a:sym typeface="+mn-ea"/>
              </a:rPr>
              <a:t>“333</a:t>
            </a:r>
            <a:r>
              <a:rPr lang="zh-TW" sz="1200">
                <a:solidFill>
                  <a:srgbClr val="595959"/>
                </a:solidFill>
                <a:latin typeface="微软雅黑" panose="020B0503020204020204" pitchFamily="34" charset="-122"/>
                <a:ea typeface="微软雅黑" panose="020B0503020204020204" pitchFamily="34" charset="-122"/>
                <a:sym typeface="+mn-ea"/>
              </a:rPr>
              <a:t>高层次人才培呑工程”中青年学术技术 带头人；</a:t>
            </a:r>
            <a:endParaRPr lang="zh-TW" sz="1200">
              <a:solidFill>
                <a:srgbClr val="595959"/>
              </a:solidFill>
              <a:latin typeface="微软雅黑" panose="020B0503020204020204" pitchFamily="34" charset="-122"/>
              <a:ea typeface="微软雅黑" panose="020B0503020204020204" pitchFamily="34" charset="-122"/>
            </a:endParaRPr>
          </a:p>
          <a:p>
            <a:pPr marL="139065" indent="-177800">
              <a:lnSpc>
                <a:spcPts val="1625"/>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Arial" panose="020B0604020202020204"/>
                <a:ea typeface="Arial" panose="020B0604020202020204"/>
                <a:sym typeface="+mn-ea"/>
              </a:rPr>
              <a:t>2009</a:t>
            </a:r>
            <a:r>
              <a:rPr lang="zh-TW" sz="1200">
                <a:solidFill>
                  <a:srgbClr val="595959"/>
                </a:solidFill>
                <a:latin typeface="微软雅黑" panose="020B0503020204020204" pitchFamily="34" charset="-122"/>
                <a:ea typeface="微软雅黑" panose="020B0503020204020204" pitchFamily="34" charset="-122"/>
                <a:sym typeface="+mn-ea"/>
              </a:rPr>
              <a:t>年</a:t>
            </a:r>
            <a:r>
              <a:rPr lang="zh-TW" sz="1200">
                <a:solidFill>
                  <a:srgbClr val="595959"/>
                </a:solidFill>
                <a:latin typeface="Arial" panose="020B0604020202020204"/>
                <a:ea typeface="Arial" panose="020B0604020202020204"/>
                <a:sym typeface="+mn-ea"/>
              </a:rPr>
              <a:t>6</a:t>
            </a:r>
            <a:r>
              <a:rPr lang="zh-TW" sz="1200">
                <a:solidFill>
                  <a:srgbClr val="595959"/>
                </a:solidFill>
                <a:latin typeface="微软雅黑" panose="020B0503020204020204" pitchFamily="34" charset="-122"/>
                <a:ea typeface="微软雅黑" panose="020B0503020204020204" pitchFamily="34" charset="-122"/>
                <a:sym typeface="+mn-ea"/>
              </a:rPr>
              <a:t>冃毕业于西北农林科技大学获得博士学位，</a:t>
            </a:r>
            <a:r>
              <a:rPr lang="zh-TW" sz="1200">
                <a:solidFill>
                  <a:srgbClr val="595959"/>
                </a:solidFill>
                <a:latin typeface="Arial" panose="020B0604020202020204"/>
                <a:ea typeface="Arial" panose="020B0604020202020204"/>
                <a:sym typeface="+mn-ea"/>
              </a:rPr>
              <a:t>2009</a:t>
            </a:r>
            <a:r>
              <a:rPr lang="zh-TW" sz="1200">
                <a:solidFill>
                  <a:srgbClr val="595959"/>
                </a:solidFill>
                <a:latin typeface="微软雅黑" panose="020B0503020204020204" pitchFamily="34" charset="-122"/>
                <a:ea typeface="微软雅黑" panose="020B0503020204020204" pitchFamily="34" charset="-122"/>
                <a:sym typeface="+mn-ea"/>
              </a:rPr>
              <a:t>年</a:t>
            </a:r>
            <a:r>
              <a:rPr lang="zh-TW" sz="1200">
                <a:solidFill>
                  <a:srgbClr val="595959"/>
                </a:solidFill>
                <a:latin typeface="Arial" panose="020B0604020202020204"/>
                <a:ea typeface="Arial" panose="020B0604020202020204"/>
                <a:sym typeface="+mn-ea"/>
              </a:rPr>
              <a:t>7</a:t>
            </a:r>
            <a:r>
              <a:rPr lang="zh-TW" sz="1200">
                <a:solidFill>
                  <a:srgbClr val="595959"/>
                </a:solidFill>
                <a:latin typeface="微软雅黑" panose="020B0503020204020204" pitchFamily="34" charset="-122"/>
                <a:ea typeface="微软雅黑" panose="020B0503020204020204" pitchFamily="34" charset="-122"/>
                <a:sym typeface="+mn-ea"/>
              </a:rPr>
              <a:t>冃进入中国科学院合肥物质科学研究院合 肥智能机械研究所工作，</a:t>
            </a:r>
            <a:r>
              <a:rPr lang="zh-TW" sz="1200">
                <a:solidFill>
                  <a:srgbClr val="595959"/>
                </a:solidFill>
                <a:latin typeface="Arial" panose="020B0604020202020204"/>
                <a:ea typeface="Arial" panose="020B0604020202020204"/>
                <a:sym typeface="+mn-ea"/>
              </a:rPr>
              <a:t>201 2</a:t>
            </a:r>
            <a:r>
              <a:rPr lang="zh-TW" sz="1200">
                <a:solidFill>
                  <a:srgbClr val="595959"/>
                </a:solidFill>
                <a:latin typeface="微软雅黑" panose="020B0503020204020204" pitchFamily="34" charset="-122"/>
                <a:ea typeface="微软雅黑" panose="020B0503020204020204" pitchFamily="34" charset="-122"/>
                <a:sym typeface="+mn-ea"/>
              </a:rPr>
              <a:t>〜</a:t>
            </a:r>
            <a:r>
              <a:rPr lang="zh-TW" sz="1200">
                <a:solidFill>
                  <a:srgbClr val="595959"/>
                </a:solidFill>
                <a:latin typeface="Arial" panose="020B0604020202020204"/>
                <a:ea typeface="Arial" panose="020B0604020202020204"/>
                <a:sym typeface="+mn-ea"/>
              </a:rPr>
              <a:t>201 4</a:t>
            </a:r>
            <a:r>
              <a:rPr lang="zh-TW" sz="1200">
                <a:solidFill>
                  <a:srgbClr val="595959"/>
                </a:solidFill>
                <a:latin typeface="微软雅黑" panose="020B0503020204020204" pitchFamily="34" charset="-122"/>
                <a:ea typeface="微软雅黑" panose="020B0503020204020204" pitchFamily="34" charset="-122"/>
                <a:sym typeface="+mn-ea"/>
              </a:rPr>
              <a:t>年在中国科学院合肥物质科学研究院、无锡高精科技农业有限公 司从事博士后和企业联合博士后工作，主要从事物联网关键技术研发及应用，生态环境与信息技术等领域 的工作；</a:t>
            </a:r>
            <a:endParaRPr lang="zh-TW" sz="1200">
              <a:solidFill>
                <a:srgbClr val="595959"/>
              </a:solidFill>
              <a:latin typeface="微软雅黑" panose="020B0503020204020204" pitchFamily="34" charset="-122"/>
              <a:ea typeface="微软雅黑" panose="020B0503020204020204" pitchFamily="34" charset="-122"/>
            </a:endParaRPr>
          </a:p>
          <a:p>
            <a:pPr marL="139065" indent="-177800">
              <a:lnSpc>
                <a:spcPts val="1625"/>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主持国家自然科学基金</a:t>
            </a:r>
            <a:r>
              <a:rPr lang="zh-TW" sz="1200">
                <a:solidFill>
                  <a:srgbClr val="595959"/>
                </a:solidFill>
                <a:latin typeface="Arial" panose="020B0604020202020204"/>
                <a:ea typeface="Arial" panose="020B0604020202020204"/>
                <a:sym typeface="+mn-ea"/>
              </a:rPr>
              <a:t>1</a:t>
            </a:r>
            <a:r>
              <a:rPr lang="zh-TW" sz="1200">
                <a:solidFill>
                  <a:srgbClr val="595959"/>
                </a:solidFill>
                <a:latin typeface="微软雅黑" panose="020B0503020204020204" pitchFamily="34" charset="-122"/>
                <a:ea typeface="微软雅黑" panose="020B0503020204020204" pitchFamily="34" charset="-122"/>
                <a:sym typeface="+mn-ea"/>
              </a:rPr>
              <a:t>项，中国科学院科技服务网</a:t>
            </a:r>
            <a:r>
              <a:rPr lang="zh-CN" sz="1200">
                <a:solidFill>
                  <a:srgbClr val="595959"/>
                </a:solidFill>
                <a:latin typeface="微软雅黑" panose="020B0503020204020204" pitchFamily="34" charset="-122"/>
                <a:ea typeface="微软雅黑" panose="020B0503020204020204" pitchFamily="34" charset="-122"/>
                <a:sym typeface="+mn-ea"/>
              </a:rPr>
              <a:t>络计划</a:t>
            </a:r>
            <a:r>
              <a:rPr lang="en-US" sz="1200">
                <a:solidFill>
                  <a:srgbClr val="595959"/>
                </a:solidFill>
                <a:latin typeface="Arial" panose="020B0604020202020204"/>
                <a:sym typeface="+mn-ea"/>
              </a:rPr>
              <a:t>（STS</a:t>
            </a:r>
            <a:r>
              <a:rPr lang="zh-TW" sz="1200">
                <a:solidFill>
                  <a:srgbClr val="595959"/>
                </a:solidFill>
                <a:latin typeface="微软雅黑" panose="020B0503020204020204" pitchFamily="34" charset="-122"/>
                <a:ea typeface="微软雅黑" panose="020B0503020204020204" pitchFamily="34" charset="-122"/>
                <a:sym typeface="+mn-ea"/>
              </a:rPr>
              <a:t>计划</a:t>
            </a:r>
            <a:r>
              <a:rPr lang="zh-TW" sz="1200">
                <a:solidFill>
                  <a:srgbClr val="595959"/>
                </a:solidFill>
                <a:latin typeface="Arial" panose="020B0604020202020204"/>
                <a:ea typeface="Arial" panose="020B0604020202020204"/>
                <a:sym typeface="+mn-ea"/>
              </a:rPr>
              <a:t>）1</a:t>
            </a:r>
            <a:r>
              <a:rPr lang="zh-TW" sz="1200">
                <a:solidFill>
                  <a:srgbClr val="595959"/>
                </a:solidFill>
                <a:latin typeface="微软雅黑" panose="020B0503020204020204" pitchFamily="34" charset="-122"/>
                <a:ea typeface="微软雅黑" panose="020B0503020204020204" pitchFamily="34" charset="-122"/>
                <a:sym typeface="+mn-ea"/>
              </a:rPr>
              <a:t>项，江苏省物联网专项</a:t>
            </a:r>
            <a:r>
              <a:rPr lang="zh-TW" sz="1200">
                <a:solidFill>
                  <a:srgbClr val="595959"/>
                </a:solidFill>
                <a:latin typeface="Arial" panose="020B0604020202020204"/>
                <a:ea typeface="Arial" panose="020B0604020202020204"/>
                <a:sym typeface="+mn-ea"/>
              </a:rPr>
              <a:t>1</a:t>
            </a:r>
            <a:r>
              <a:rPr lang="zh-TW" sz="1200">
                <a:solidFill>
                  <a:srgbClr val="595959"/>
                </a:solidFill>
                <a:latin typeface="微软雅黑" panose="020B0503020204020204" pitchFamily="34" charset="-122"/>
                <a:ea typeface="微软雅黑" panose="020B0503020204020204" pitchFamily="34" charset="-122"/>
                <a:sym typeface="+mn-ea"/>
              </a:rPr>
              <a:t>项，无锡 市科技项目</a:t>
            </a:r>
            <a:r>
              <a:rPr lang="zh-TW" sz="1200">
                <a:solidFill>
                  <a:srgbClr val="595959"/>
                </a:solidFill>
                <a:latin typeface="Arial" panose="020B0604020202020204"/>
                <a:ea typeface="Arial" panose="020B0604020202020204"/>
                <a:sym typeface="+mn-ea"/>
              </a:rPr>
              <a:t>3</a:t>
            </a:r>
            <a:r>
              <a:rPr lang="zh-TW" sz="1200">
                <a:solidFill>
                  <a:srgbClr val="595959"/>
                </a:solidFill>
                <a:latin typeface="微软雅黑" panose="020B0503020204020204" pitchFamily="34" charset="-122"/>
                <a:ea typeface="微软雅黑" panose="020B0503020204020204" pitchFamily="34" charset="-122"/>
                <a:sym typeface="+mn-ea"/>
              </a:rPr>
              <a:t>项；参与国家重点研</a:t>
            </a:r>
            <a:r>
              <a:rPr lang="zh-CN" sz="1200">
                <a:solidFill>
                  <a:srgbClr val="595959"/>
                </a:solidFill>
                <a:latin typeface="微软雅黑" panose="020B0503020204020204" pitchFamily="34" charset="-122"/>
                <a:ea typeface="微软雅黑" panose="020B0503020204020204" pitchFamily="34" charset="-122"/>
                <a:sym typeface="+mn-ea"/>
              </a:rPr>
              <a:t>发计划</a:t>
            </a:r>
            <a:r>
              <a:rPr lang="zh-TW" sz="1200">
                <a:solidFill>
                  <a:srgbClr val="595959"/>
                </a:solidFill>
                <a:latin typeface="Arial" panose="020B0604020202020204"/>
                <a:ea typeface="Arial" panose="020B0604020202020204"/>
                <a:sym typeface="+mn-ea"/>
              </a:rPr>
              <a:t>1</a:t>
            </a:r>
            <a:r>
              <a:rPr lang="zh-TW" sz="1200">
                <a:solidFill>
                  <a:srgbClr val="595959"/>
                </a:solidFill>
                <a:latin typeface="微软雅黑" panose="020B0503020204020204" pitchFamily="34" charset="-122"/>
                <a:ea typeface="微软雅黑" panose="020B0503020204020204" pitchFamily="34" charset="-122"/>
                <a:sym typeface="+mn-ea"/>
              </a:rPr>
              <a:t>项、国家</a:t>
            </a:r>
            <a:r>
              <a:rPr lang="zh-TW" sz="1200">
                <a:solidFill>
                  <a:srgbClr val="595959"/>
                </a:solidFill>
                <a:latin typeface="Arial" panose="020B0604020202020204"/>
                <a:ea typeface="Arial" panose="020B0604020202020204"/>
                <a:sym typeface="+mn-ea"/>
              </a:rPr>
              <a:t>863</a:t>
            </a:r>
            <a:r>
              <a:rPr lang="zh-CN" sz="1200">
                <a:solidFill>
                  <a:srgbClr val="595959"/>
                </a:solidFill>
                <a:latin typeface="微软雅黑" panose="020B0503020204020204" pitchFamily="34" charset="-122"/>
                <a:ea typeface="微软雅黑" panose="020B0503020204020204" pitchFamily="34" charset="-122"/>
                <a:sym typeface="+mn-ea"/>
              </a:rPr>
              <a:t>计</a:t>
            </a:r>
            <a:r>
              <a:rPr lang="zh-TW" sz="1200">
                <a:solidFill>
                  <a:srgbClr val="595959"/>
                </a:solidFill>
                <a:latin typeface="微软雅黑" panose="020B0503020204020204" pitchFamily="34" charset="-122"/>
                <a:ea typeface="微软雅黑" panose="020B0503020204020204" pitchFamily="34" charset="-122"/>
                <a:sym typeface="+mn-ea"/>
              </a:rPr>
              <a:t>划</a:t>
            </a:r>
            <a:r>
              <a:rPr lang="zh-TW" sz="1200">
                <a:solidFill>
                  <a:srgbClr val="595959"/>
                </a:solidFill>
                <a:latin typeface="Arial" panose="020B0604020202020204"/>
                <a:ea typeface="Arial" panose="020B0604020202020204"/>
                <a:sym typeface="+mn-ea"/>
              </a:rPr>
              <a:t>3</a:t>
            </a:r>
            <a:r>
              <a:rPr lang="zh-TW" sz="1200">
                <a:solidFill>
                  <a:srgbClr val="595959"/>
                </a:solidFill>
                <a:latin typeface="微软雅黑" panose="020B0503020204020204" pitchFamily="34" charset="-122"/>
                <a:ea typeface="微软雅黑" panose="020B0503020204020204" pitchFamily="34" charset="-122"/>
                <a:sym typeface="+mn-ea"/>
              </a:rPr>
              <a:t>项、国家科技支</a:t>
            </a:r>
            <a:r>
              <a:rPr lang="zh-CN" sz="1200">
                <a:solidFill>
                  <a:srgbClr val="595959"/>
                </a:solidFill>
                <a:latin typeface="微软雅黑" panose="020B0503020204020204" pitchFamily="34" charset="-122"/>
                <a:ea typeface="微软雅黑" panose="020B0503020204020204" pitchFamily="34" charset="-122"/>
                <a:sym typeface="+mn-ea"/>
              </a:rPr>
              <a:t>撑计划</a:t>
            </a:r>
            <a:r>
              <a:rPr lang="zh-TW" sz="1200">
                <a:solidFill>
                  <a:srgbClr val="595959"/>
                </a:solidFill>
                <a:latin typeface="Arial" panose="020B0604020202020204"/>
                <a:ea typeface="Arial" panose="020B0604020202020204"/>
                <a:sym typeface="+mn-ea"/>
              </a:rPr>
              <a:t>2</a:t>
            </a:r>
            <a:r>
              <a:rPr lang="zh-TW" sz="1200">
                <a:solidFill>
                  <a:srgbClr val="595959"/>
                </a:solidFill>
                <a:latin typeface="微软雅黑" panose="020B0503020204020204" pitchFamily="34" charset="-122"/>
                <a:ea typeface="微软雅黑" panose="020B0503020204020204" pitchFamily="34" charset="-122"/>
                <a:sym typeface="+mn-ea"/>
              </a:rPr>
              <a:t>项、国家自然科学 基金</a:t>
            </a:r>
            <a:r>
              <a:rPr lang="zh-TW" sz="1200">
                <a:solidFill>
                  <a:srgbClr val="595959"/>
                </a:solidFill>
                <a:latin typeface="Arial" panose="020B0604020202020204"/>
                <a:ea typeface="Arial" panose="020B0604020202020204"/>
                <a:sym typeface="+mn-ea"/>
              </a:rPr>
              <a:t>2</a:t>
            </a:r>
            <a:r>
              <a:rPr lang="zh-TW" sz="1200">
                <a:solidFill>
                  <a:srgbClr val="595959"/>
                </a:solidFill>
                <a:latin typeface="微软雅黑" panose="020B0503020204020204" pitchFamily="34" charset="-122"/>
                <a:ea typeface="微软雅黑" panose="020B0503020204020204" pitchFamily="34" charset="-122"/>
                <a:sym typeface="+mn-ea"/>
              </a:rPr>
              <a:t>项、中国科学院院地合作项目</a:t>
            </a:r>
            <a:r>
              <a:rPr lang="zh-TW" sz="1200">
                <a:solidFill>
                  <a:srgbClr val="595959"/>
                </a:solidFill>
                <a:latin typeface="Arial" panose="020B0604020202020204"/>
                <a:ea typeface="Arial" panose="020B0604020202020204"/>
                <a:sym typeface="+mn-ea"/>
              </a:rPr>
              <a:t>1</a:t>
            </a:r>
            <a:r>
              <a:rPr lang="zh-TW" sz="1200">
                <a:solidFill>
                  <a:srgbClr val="595959"/>
                </a:solidFill>
                <a:latin typeface="微软雅黑" panose="020B0503020204020204" pitchFamily="34" charset="-122"/>
                <a:ea typeface="微软雅黑" panose="020B0503020204020204" pitchFamily="34" charset="-122"/>
                <a:sym typeface="+mn-ea"/>
              </a:rPr>
              <a:t>项、中国科学院战略性新兴产业专项</a:t>
            </a:r>
            <a:r>
              <a:rPr lang="zh-TW" sz="1200">
                <a:solidFill>
                  <a:srgbClr val="595959"/>
                </a:solidFill>
                <a:latin typeface="Arial" panose="020B0604020202020204"/>
                <a:ea typeface="Arial" panose="020B0604020202020204"/>
                <a:sym typeface="+mn-ea"/>
              </a:rPr>
              <a:t>1</a:t>
            </a:r>
            <a:r>
              <a:rPr lang="zh-TW" sz="1200">
                <a:solidFill>
                  <a:srgbClr val="595959"/>
                </a:solidFill>
                <a:latin typeface="微软雅黑" panose="020B0503020204020204" pitchFamily="34" charset="-122"/>
                <a:ea typeface="微软雅黑" panose="020B0503020204020204" pitchFamily="34" charset="-122"/>
                <a:sym typeface="+mn-ea"/>
              </a:rPr>
              <a:t>项、江苏省科技支</a:t>
            </a:r>
            <a:r>
              <a:rPr lang="zh-CN" sz="1200">
                <a:solidFill>
                  <a:srgbClr val="595959"/>
                </a:solidFill>
                <a:latin typeface="微软雅黑" panose="020B0503020204020204" pitchFamily="34" charset="-122"/>
                <a:ea typeface="微软雅黑" panose="020B0503020204020204" pitchFamily="34" charset="-122"/>
                <a:sym typeface="+mn-ea"/>
              </a:rPr>
              <a:t>撑计划</a:t>
            </a:r>
            <a:r>
              <a:rPr lang="zh-TW" sz="1200">
                <a:solidFill>
                  <a:srgbClr val="595959"/>
                </a:solidFill>
                <a:latin typeface="Arial" panose="020B0604020202020204"/>
                <a:ea typeface="Arial" panose="020B0604020202020204"/>
                <a:sym typeface="+mn-ea"/>
              </a:rPr>
              <a:t>1</a:t>
            </a:r>
            <a:r>
              <a:rPr lang="zh-TW" sz="1200">
                <a:solidFill>
                  <a:srgbClr val="595959"/>
                </a:solidFill>
                <a:latin typeface="微软雅黑" panose="020B0503020204020204" pitchFamily="34" charset="-122"/>
                <a:ea typeface="微软雅黑" panose="020B0503020204020204" pitchFamily="34" charset="-122"/>
                <a:sym typeface="+mn-ea"/>
              </a:rPr>
              <a:t>项。</a:t>
            </a:r>
            <a:endParaRPr lang="zh-TW" sz="1200">
              <a:solidFill>
                <a:srgbClr val="595959"/>
              </a:solidFill>
              <a:latin typeface="微软雅黑" panose="020B0503020204020204" pitchFamily="34" charset="-122"/>
              <a:ea typeface="微软雅黑" panose="020B0503020204020204" pitchFamily="34" charset="-122"/>
            </a:endParaRPr>
          </a:p>
          <a:p>
            <a:pPr indent="0">
              <a:lnSpc>
                <a:spcPts val="1625"/>
              </a:lnSpc>
              <a:spcAft>
                <a:spcPts val="1750"/>
              </a:spcAft>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发表学术论文约</a:t>
            </a:r>
            <a:r>
              <a:rPr lang="zh-TW" sz="1200">
                <a:solidFill>
                  <a:srgbClr val="595959"/>
                </a:solidFill>
                <a:latin typeface="Arial" panose="020B0604020202020204"/>
                <a:ea typeface="Arial" panose="020B0604020202020204"/>
                <a:sym typeface="+mn-ea"/>
              </a:rPr>
              <a:t>30</a:t>
            </a:r>
            <a:r>
              <a:rPr lang="zh-TW" sz="1200">
                <a:solidFill>
                  <a:srgbClr val="595959"/>
                </a:solidFill>
                <a:latin typeface="微软雅黑" panose="020B0503020204020204" pitchFamily="34" charset="-122"/>
                <a:ea typeface="微软雅黑" panose="020B0503020204020204" pitchFamily="34" charset="-122"/>
                <a:sym typeface="+mn-ea"/>
              </a:rPr>
              <a:t>篇，申请和授权国家发明专利</a:t>
            </a:r>
            <a:r>
              <a:rPr lang="zh-TW" sz="1200">
                <a:solidFill>
                  <a:srgbClr val="595959"/>
                </a:solidFill>
                <a:latin typeface="Arial" panose="020B0604020202020204"/>
                <a:ea typeface="Arial" panose="020B0604020202020204"/>
                <a:sym typeface="+mn-ea"/>
              </a:rPr>
              <a:t>20</a:t>
            </a:r>
            <a:r>
              <a:rPr lang="zh-TW" sz="1200">
                <a:solidFill>
                  <a:srgbClr val="595959"/>
                </a:solidFill>
                <a:latin typeface="微软雅黑" panose="020B0503020204020204" pitchFamily="34" charset="-122"/>
                <a:ea typeface="微软雅黑" panose="020B0503020204020204" pitchFamily="34" charset="-122"/>
                <a:sym typeface="+mn-ea"/>
              </a:rPr>
              <a:t>余件，实用新型专利</a:t>
            </a:r>
            <a:r>
              <a:rPr lang="zh-TW" sz="1200">
                <a:solidFill>
                  <a:srgbClr val="595959"/>
                </a:solidFill>
                <a:latin typeface="Arial" panose="020B0604020202020204"/>
                <a:ea typeface="Arial" panose="020B0604020202020204"/>
                <a:sym typeface="+mn-ea"/>
              </a:rPr>
              <a:t>5</a:t>
            </a:r>
            <a:r>
              <a:rPr lang="zh-TW" sz="1200">
                <a:solidFill>
                  <a:srgbClr val="595959"/>
                </a:solidFill>
                <a:latin typeface="微软雅黑" panose="020B0503020204020204" pitchFamily="34" charset="-122"/>
                <a:ea typeface="微软雅黑" panose="020B0503020204020204" pitchFamily="34" charset="-122"/>
                <a:sym typeface="+mn-ea"/>
              </a:rPr>
              <a:t>件</a:t>
            </a:r>
            <a:r>
              <a:rPr lang="zh-CN" sz="1200">
                <a:solidFill>
                  <a:srgbClr val="595959"/>
                </a:solidFill>
                <a:latin typeface="微软雅黑" panose="020B0503020204020204" pitchFamily="34" charset="-122"/>
                <a:ea typeface="微软雅黑" panose="020B0503020204020204" pitchFamily="34" charset="-122"/>
                <a:sym typeface="+mn-ea"/>
              </a:rPr>
              <a:t>，计算</a:t>
            </a:r>
            <a:r>
              <a:rPr lang="zh-TW" sz="1200">
                <a:solidFill>
                  <a:srgbClr val="595959"/>
                </a:solidFill>
                <a:latin typeface="微软雅黑" panose="020B0503020204020204" pitchFamily="34" charset="-122"/>
                <a:ea typeface="微软雅黑" panose="020B0503020204020204" pitchFamily="34" charset="-122"/>
                <a:sym typeface="+mn-ea"/>
              </a:rPr>
              <a:t>机软件著作权</a:t>
            </a:r>
            <a:r>
              <a:rPr lang="zh-TW" sz="1200">
                <a:solidFill>
                  <a:srgbClr val="595959"/>
                </a:solidFill>
                <a:latin typeface="Arial" panose="020B0604020202020204"/>
                <a:ea typeface="Arial" panose="020B0604020202020204"/>
                <a:sym typeface="+mn-ea"/>
              </a:rPr>
              <a:t>30</a:t>
            </a:r>
            <a:r>
              <a:rPr lang="zh-TW" sz="1200">
                <a:solidFill>
                  <a:srgbClr val="595959"/>
                </a:solidFill>
                <a:latin typeface="微软雅黑" panose="020B0503020204020204" pitchFamily="34" charset="-122"/>
                <a:ea typeface="微软雅黑" panose="020B0503020204020204" pitchFamily="34" charset="-122"/>
                <a:sym typeface="+mn-ea"/>
              </a:rPr>
              <a:t>余件。</a:t>
            </a:r>
            <a:endParaRPr lang="zh-TW" sz="1200">
              <a:solidFill>
                <a:srgbClr val="595959"/>
              </a:solidFill>
              <a:latin typeface="微软雅黑" panose="020B0503020204020204" pitchFamily="34" charset="-122"/>
              <a:ea typeface="微软雅黑" panose="020B0503020204020204" pitchFamily="34" charset="-122"/>
              <a:sym typeface="+mn-ea"/>
            </a:endParaRPr>
          </a:p>
          <a:p>
            <a:pPr indent="0">
              <a:lnSpc>
                <a:spcPts val="1625"/>
              </a:lnSpc>
              <a:spcAft>
                <a:spcPts val="1750"/>
              </a:spcAft>
            </a:pPr>
            <a:r>
              <a:rPr lang="zh-CN" sz="1200">
                <a:solidFill>
                  <a:srgbClr val="595959"/>
                </a:solidFill>
                <a:latin typeface="Arial" panose="020B0604020202020204"/>
                <a:ea typeface="Arial" panose="020B0604020202020204"/>
                <a:sym typeface="+mn-ea"/>
              </a:rPr>
              <a:t>-</a:t>
            </a:r>
            <a:r>
              <a:rPr lang="zh-TW" sz="1200" b="1">
                <a:solidFill>
                  <a:srgbClr val="595959"/>
                </a:solidFill>
                <a:latin typeface="微软雅黑" panose="020B0503020204020204" pitchFamily="34" charset="-122"/>
                <a:ea typeface="微软雅黑" panose="020B0503020204020204" pitchFamily="34" charset="-122"/>
                <a:sym typeface="+mn-ea"/>
              </a:rPr>
              <a:t>荣誉：</a:t>
            </a:r>
            <a:r>
              <a:rPr lang="en-US" sz="1200">
                <a:solidFill>
                  <a:srgbClr val="595959"/>
                </a:solidFill>
                <a:latin typeface="Arial" panose="020B0604020202020204"/>
                <a:sym typeface="+mn-ea"/>
              </a:rPr>
              <a:t>"2017</a:t>
            </a:r>
            <a:r>
              <a:rPr lang="zh-TW" sz="1200">
                <a:solidFill>
                  <a:srgbClr val="595959"/>
                </a:solidFill>
                <a:latin typeface="微软雅黑" panose="020B0503020204020204" pitchFamily="34" charset="-122"/>
                <a:ea typeface="微软雅黑" panose="020B0503020204020204" pitchFamily="34" charset="-122"/>
                <a:sym typeface="+mn-ea"/>
              </a:rPr>
              <a:t>年度优秀研究室主任</a:t>
            </a:r>
            <a:endParaRPr lang="zh-TW" sz="1200">
              <a:solidFill>
                <a:srgbClr val="595959"/>
              </a:solidFill>
              <a:latin typeface="微软雅黑" panose="020B0503020204020204" pitchFamily="34" charset="-122"/>
              <a:ea typeface="微软雅黑" panose="020B0503020204020204" pitchFamily="34" charset="-122"/>
              <a:sym typeface="+mn-ea"/>
            </a:endParaRPr>
          </a:p>
          <a:p>
            <a:pPr indent="0">
              <a:lnSpc>
                <a:spcPts val="1625"/>
              </a:lnSpc>
              <a:spcAft>
                <a:spcPts val="1750"/>
              </a:spcAft>
            </a:pPr>
            <a:r>
              <a:rPr lang="en-US" sz="1200">
                <a:solidFill>
                  <a:srgbClr val="595959"/>
                </a:solidFill>
                <a:latin typeface="Arial" panose="020B0604020202020204"/>
                <a:sym typeface="+mn-ea"/>
              </a:rPr>
              <a:t>            "2018</a:t>
            </a:r>
            <a:r>
              <a:rPr lang="zh-TW" sz="1200">
                <a:solidFill>
                  <a:srgbClr val="595959"/>
                </a:solidFill>
                <a:latin typeface="微软雅黑" panose="020B0503020204020204" pitchFamily="34" charset="-122"/>
                <a:ea typeface="微软雅黑" panose="020B0503020204020204" pitchFamily="34" charset="-122"/>
                <a:sym typeface="+mn-ea"/>
              </a:rPr>
              <a:t>年度优秀科技人员奖</a:t>
            </a:r>
            <a:endParaRPr lang="zh-TW" sz="1200">
              <a:solidFill>
                <a:srgbClr val="595959"/>
              </a:solidFill>
              <a:latin typeface="微软雅黑" panose="020B0503020204020204" pitchFamily="34" charset="-122"/>
              <a:ea typeface="微软雅黑" panose="020B0503020204020204" pitchFamily="34" charset="-122"/>
              <a:sym typeface="+mn-ea"/>
            </a:endParaRPr>
          </a:p>
          <a:p>
            <a:pPr indent="0">
              <a:lnSpc>
                <a:spcPts val="1625"/>
              </a:lnSpc>
              <a:spcAft>
                <a:spcPts val="1750"/>
              </a:spcAft>
            </a:pPr>
            <a:r>
              <a:rPr lang="en-US" altLang="zh-TW"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安徽科学技术进步一等奖</a:t>
            </a:r>
            <a:endParaRPr lang="zh-TW" altLang="en-US" sz="1200">
              <a:solidFill>
                <a:srgbClr val="595959"/>
              </a:solidFill>
              <a:latin typeface="微软雅黑" panose="020B0503020204020204" pitchFamily="34" charset="-122"/>
              <a:ea typeface="微软雅黑" panose="020B0503020204020204" pitchFamily="34" charset="-122"/>
              <a:sym typeface="+mn-ea"/>
            </a:endParaRPr>
          </a:p>
          <a:p>
            <a:pPr indent="0">
              <a:lnSpc>
                <a:spcPts val="1625"/>
              </a:lnSpc>
            </a:pPr>
            <a:endParaRPr lang="zh-CN" altLang="en-US" sz="1200"/>
          </a:p>
        </p:txBody>
      </p:sp>
      <p:sp>
        <p:nvSpPr>
          <p:cNvPr id="16" name="圆角矩形 15"/>
          <p:cNvSpPr/>
          <p:nvPr/>
        </p:nvSpPr>
        <p:spPr>
          <a:xfrm>
            <a:off x="4762500" y="2230120"/>
            <a:ext cx="2198370"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r"/>
            <a:r>
              <a:rPr lang="zh-TW" sz="1200">
                <a:solidFill>
                  <a:schemeClr val="bg1"/>
                </a:solidFill>
                <a:latin typeface="微软雅黑" panose="020B0503020204020204" pitchFamily="34" charset="-122"/>
                <a:ea typeface="微软雅黑" panose="020B0503020204020204" pitchFamily="34" charset="-122"/>
                <a:sym typeface="+mn-ea"/>
              </a:rPr>
              <a:t>恒信通</a:t>
            </a:r>
            <a:r>
              <a:rPr lang="zh-TW" sz="1200">
                <a:solidFill>
                  <a:srgbClr val="FFFFFF"/>
                </a:solidFill>
                <a:latin typeface="微软雅黑" panose="020B0503020204020204" pitchFamily="34" charset="-122"/>
                <a:ea typeface="微软雅黑" panose="020B0503020204020204" pitchFamily="34" charset="-122"/>
                <a:sym typeface="+mn-ea"/>
              </a:rPr>
              <a:t>智慧农业产学研项目部</a:t>
            </a:r>
            <a:endParaRPr lang="zh-CN" altLang="en-US" sz="1200"/>
          </a:p>
        </p:txBody>
      </p:sp>
      <p:sp>
        <p:nvSpPr>
          <p:cNvPr id="13" name="文本框 12"/>
          <p:cNvSpPr txBox="1"/>
          <p:nvPr/>
        </p:nvSpPr>
        <p:spPr>
          <a:xfrm>
            <a:off x="5046345" y="1367155"/>
            <a:ext cx="1630680" cy="675640"/>
          </a:xfrm>
          <a:prstGeom prst="rect">
            <a:avLst/>
          </a:prstGeom>
          <a:noFill/>
        </p:spPr>
        <p:txBody>
          <a:bodyPr wrap="none" rtlCol="0" anchor="t">
            <a:spAutoFit/>
          </a:bodyPr>
          <a:p>
            <a:pPr indent="0"/>
            <a:r>
              <a:rPr lang="zh-TW" sz="3800">
                <a:solidFill>
                  <a:srgbClr val="365FAA"/>
                </a:solidFill>
                <a:latin typeface="微软雅黑" panose="020B0503020204020204" pitchFamily="34" charset="-122"/>
                <a:ea typeface="微软雅黑" panose="020B0503020204020204" pitchFamily="34" charset="-122"/>
                <a:sym typeface="+mn-ea"/>
              </a:rPr>
              <a:t>高会议</a:t>
            </a:r>
            <a:endParaRPr lang="zh-TW" altLang="en-US" sz="3800">
              <a:solidFill>
                <a:srgbClr val="365FAA"/>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left)">
                                      <p:cBhvr>
                                        <p:cTn id="7" dur="500"/>
                                        <p:tgtEl>
                                          <p:spTgt spid="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bldLvl="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273810"/>
            <a:ext cx="7775575" cy="5342890"/>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267968" y="1892808"/>
            <a:ext cx="2926080" cy="2938272"/>
          </a:xfrm>
          <a:prstGeom prst="ellipse">
            <a:avLst/>
          </a:prstGeom>
        </p:spPr>
      </p:pic>
      <p:sp>
        <p:nvSpPr>
          <p:cNvPr id="11" name="文本框 10"/>
          <p:cNvSpPr txBox="1"/>
          <p:nvPr/>
        </p:nvSpPr>
        <p:spPr>
          <a:xfrm>
            <a:off x="5160010" y="3020695"/>
            <a:ext cx="5956935" cy="2592070"/>
          </a:xfrm>
          <a:prstGeom prst="rect">
            <a:avLst/>
          </a:prstGeom>
          <a:noFill/>
        </p:spPr>
        <p:txBody>
          <a:bodyPr wrap="square" rtlCol="0" anchor="t">
            <a:spAutoFit/>
          </a:bodyPr>
          <a:p>
            <a:pPr indent="0" algn="just">
              <a:lnSpc>
                <a:spcPts val="1625"/>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电气工程及其自动化专业 大连理工大学本科 高级实验师；</a:t>
            </a:r>
            <a:endParaRPr lang="zh-TW" sz="1200">
              <a:solidFill>
                <a:srgbClr val="595959"/>
              </a:solidFill>
              <a:latin typeface="微软雅黑" panose="020B0503020204020204" pitchFamily="34" charset="-122"/>
              <a:ea typeface="微软雅黑" panose="020B0503020204020204" pitchFamily="34" charset="-122"/>
            </a:endParaRPr>
          </a:p>
          <a:p>
            <a:pPr marL="145415" indent="-190500" algn="just">
              <a:lnSpc>
                <a:spcPts val="1625"/>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曾任安徽省电子学会理事，长期从事电子技术、单片机技术、物联网技术应用方面的研究工作，尤其在单片机技术方 面的应用更为擅长；</a:t>
            </a:r>
            <a:endParaRPr lang="zh-TW" sz="1200">
              <a:solidFill>
                <a:srgbClr val="595959"/>
              </a:solidFill>
              <a:latin typeface="微软雅黑" panose="020B0503020204020204" pitchFamily="34" charset="-122"/>
              <a:ea typeface="微软雅黑" panose="020B0503020204020204" pitchFamily="34" charset="-122"/>
            </a:endParaRPr>
          </a:p>
          <a:p>
            <a:pPr marL="145415" indent="-190500" algn="just">
              <a:lnSpc>
                <a:spcPts val="1625"/>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主持自然科学基金项目"植物生长环境智能化控制系统的研究与幵发”、主持省级产学研重点项目"物联网技术在有 机蔬菜大棚数字化监控系统中的应用与幵发”；</a:t>
            </a:r>
            <a:endParaRPr lang="zh-TW" sz="1200">
              <a:solidFill>
                <a:srgbClr val="595959"/>
              </a:solidFill>
              <a:latin typeface="微软雅黑" panose="020B0503020204020204" pitchFamily="34" charset="-122"/>
              <a:ea typeface="微软雅黑" panose="020B0503020204020204" pitchFamily="34" charset="-122"/>
            </a:endParaRPr>
          </a:p>
          <a:p>
            <a:pPr marL="145415" indent="-190500" algn="just">
              <a:lnSpc>
                <a:spcPts val="1625"/>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发表论文主要有"基于单片机技术的环境状态监测系统的</a:t>
            </a:r>
            <a:r>
              <a:rPr lang="zh-CN" sz="1200">
                <a:solidFill>
                  <a:srgbClr val="595959"/>
                </a:solidFill>
                <a:latin typeface="微软雅黑" panose="020B0503020204020204" pitchFamily="34" charset="-122"/>
                <a:ea typeface="微软雅黑" panose="020B0503020204020204" pitchFamily="34" charset="-122"/>
                <a:sym typeface="+mn-ea"/>
              </a:rPr>
              <a:t>设计”</a:t>
            </a:r>
            <a:r>
              <a:rPr lang="zh-TW" sz="1200">
                <a:solidFill>
                  <a:srgbClr val="595959"/>
                </a:solidFill>
                <a:latin typeface="微软雅黑" panose="020B0503020204020204" pitchFamily="34" charset="-122"/>
                <a:ea typeface="微软雅黑" panose="020B0503020204020204" pitchFamily="34" charset="-122"/>
                <a:sym typeface="+mn-ea"/>
              </a:rPr>
              <a:t>、"基于单片机控制的多参数实时采集与处理系统设 </a:t>
            </a:r>
            <a:r>
              <a:rPr lang="zh-CN" sz="1200">
                <a:solidFill>
                  <a:srgbClr val="595959"/>
                </a:solidFill>
                <a:latin typeface="微软雅黑" panose="020B0503020204020204" pitchFamily="34" charset="-122"/>
                <a:ea typeface="微软雅黑" panose="020B0503020204020204" pitchFamily="34" charset="-122"/>
                <a:sym typeface="+mn-ea"/>
              </a:rPr>
              <a:t>计”</a:t>
            </a:r>
            <a:r>
              <a:rPr lang="zh-TW" sz="1200">
                <a:solidFill>
                  <a:srgbClr val="595959"/>
                </a:solidFill>
                <a:latin typeface="微软雅黑" panose="020B0503020204020204" pitchFamily="34" charset="-122"/>
                <a:ea typeface="微软雅黑" panose="020B0503020204020204" pitchFamily="34" charset="-122"/>
                <a:sym typeface="+mn-ea"/>
              </a:rPr>
              <a:t>、"从电子</a:t>
            </a:r>
            <a:r>
              <a:rPr lang="zh-CN" sz="1200">
                <a:solidFill>
                  <a:srgbClr val="595959"/>
                </a:solidFill>
                <a:latin typeface="微软雅黑" panose="020B0503020204020204" pitchFamily="34" charset="-122"/>
                <a:ea typeface="微软雅黑" panose="020B0503020204020204" pitchFamily="34" charset="-122"/>
                <a:sym typeface="+mn-ea"/>
              </a:rPr>
              <a:t>设计</a:t>
            </a:r>
            <a:r>
              <a:rPr lang="zh-TW" sz="1200">
                <a:solidFill>
                  <a:srgbClr val="595959"/>
                </a:solidFill>
                <a:latin typeface="微软雅黑" panose="020B0503020204020204" pitchFamily="34" charset="-122"/>
                <a:ea typeface="微软雅黑" panose="020B0503020204020204" pitchFamily="34" charset="-122"/>
                <a:sym typeface="+mn-ea"/>
              </a:rPr>
              <a:t>竞赛谈实践教学改革与创新能力培呑”、"基于单片机技术的智能温室控制系统”、"温室环境 因子智能化控制系统的</a:t>
            </a:r>
            <a:r>
              <a:rPr lang="zh-CN" sz="1200">
                <a:solidFill>
                  <a:srgbClr val="595959"/>
                </a:solidFill>
                <a:latin typeface="微软雅黑" panose="020B0503020204020204" pitchFamily="34" charset="-122"/>
                <a:ea typeface="微软雅黑" panose="020B0503020204020204" pitchFamily="34" charset="-122"/>
                <a:sym typeface="+mn-ea"/>
              </a:rPr>
              <a:t>设计”</a:t>
            </a:r>
            <a:r>
              <a:rPr lang="zh-TW" sz="1200">
                <a:solidFill>
                  <a:srgbClr val="595959"/>
                </a:solidFill>
                <a:latin typeface="微软雅黑" panose="020B0503020204020204" pitchFamily="34" charset="-122"/>
                <a:ea typeface="微软雅黑" panose="020B0503020204020204" pitchFamily="34" charset="-122"/>
                <a:sym typeface="+mn-ea"/>
              </a:rPr>
              <a:t>、"基于</a:t>
            </a:r>
            <a:r>
              <a:rPr lang="en-US" sz="1200">
                <a:solidFill>
                  <a:srgbClr val="595959"/>
                </a:solidFill>
                <a:latin typeface="Arial" panose="020B0604020202020204"/>
                <a:sym typeface="+mn-ea"/>
              </a:rPr>
              <a:t>CAN</a:t>
            </a:r>
            <a:r>
              <a:rPr lang="zh-TW" sz="1200">
                <a:solidFill>
                  <a:srgbClr val="595959"/>
                </a:solidFill>
                <a:latin typeface="微软雅黑" panose="020B0503020204020204" pitchFamily="34" charset="-122"/>
                <a:ea typeface="微软雅黑" panose="020B0503020204020204" pitchFamily="34" charset="-122"/>
                <a:sym typeface="+mn-ea"/>
              </a:rPr>
              <a:t>总线和</a:t>
            </a:r>
            <a:r>
              <a:rPr lang="en-US" sz="1200">
                <a:solidFill>
                  <a:srgbClr val="595959"/>
                </a:solidFill>
                <a:latin typeface="Arial" panose="020B0604020202020204"/>
                <a:sym typeface="+mn-ea"/>
              </a:rPr>
              <a:t>VB</a:t>
            </a:r>
            <a:r>
              <a:rPr lang="zh-TW" sz="1200">
                <a:solidFill>
                  <a:srgbClr val="595959"/>
                </a:solidFill>
                <a:latin typeface="微软雅黑" panose="020B0503020204020204" pitchFamily="34" charset="-122"/>
                <a:ea typeface="微软雅黑" panose="020B0503020204020204" pitchFamily="34" charset="-122"/>
                <a:sym typeface="+mn-ea"/>
              </a:rPr>
              <a:t>的环境参数监测系统</a:t>
            </a:r>
            <a:r>
              <a:rPr lang="zh-CN" sz="1200">
                <a:solidFill>
                  <a:srgbClr val="595959"/>
                </a:solidFill>
                <a:latin typeface="微软雅黑" panose="020B0503020204020204" pitchFamily="34" charset="-122"/>
                <a:ea typeface="微软雅黑" panose="020B0503020204020204" pitchFamily="34" charset="-122"/>
                <a:sym typeface="+mn-ea"/>
              </a:rPr>
              <a:t>设计”</a:t>
            </a:r>
            <a:r>
              <a:rPr lang="zh-TW" sz="1200">
                <a:solidFill>
                  <a:srgbClr val="595959"/>
                </a:solidFill>
                <a:latin typeface="微软雅黑" panose="020B0503020204020204" pitchFamily="34" charset="-122"/>
                <a:ea typeface="微软雅黑" panose="020B0503020204020204" pitchFamily="34" charset="-122"/>
                <a:sym typeface="+mn-ea"/>
              </a:rPr>
              <a:t>、"远程无线路灯控制器的</a:t>
            </a:r>
            <a:r>
              <a:rPr lang="zh-CN" sz="1200">
                <a:solidFill>
                  <a:srgbClr val="595959"/>
                </a:solidFill>
                <a:latin typeface="微软雅黑" panose="020B0503020204020204" pitchFamily="34" charset="-122"/>
                <a:ea typeface="微软雅黑" panose="020B0503020204020204" pitchFamily="34" charset="-122"/>
                <a:sym typeface="+mn-ea"/>
              </a:rPr>
              <a:t>设计与 </a:t>
            </a:r>
            <a:r>
              <a:rPr lang="zh-TW" sz="1200">
                <a:solidFill>
                  <a:srgbClr val="595959"/>
                </a:solidFill>
                <a:latin typeface="微软雅黑" panose="020B0503020204020204" pitchFamily="34" charset="-122"/>
                <a:ea typeface="微软雅黑" panose="020B0503020204020204" pitchFamily="34" charset="-122"/>
                <a:sym typeface="+mn-ea"/>
              </a:rPr>
              <a:t>幵发”等；</a:t>
            </a:r>
            <a:endParaRPr lang="zh-TW" sz="1200">
              <a:solidFill>
                <a:srgbClr val="595959"/>
              </a:solidFill>
              <a:latin typeface="微软雅黑" panose="020B0503020204020204" pitchFamily="34" charset="-122"/>
              <a:ea typeface="微软雅黑" panose="020B0503020204020204" pitchFamily="34" charset="-122"/>
            </a:endParaRPr>
          </a:p>
          <a:p>
            <a:pPr indent="0" algn="just">
              <a:lnSpc>
                <a:spcPts val="1625"/>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授权发明专利：</a:t>
            </a:r>
            <a:r>
              <a:rPr lang="zh-CN" sz="1200">
                <a:solidFill>
                  <a:srgbClr val="595959"/>
                </a:solidFill>
                <a:latin typeface="微软雅黑" panose="020B0503020204020204" pitchFamily="34" charset="-122"/>
                <a:ea typeface="微软雅黑" panose="020B0503020204020204" pitchFamily="34" charset="-122"/>
                <a:sym typeface="+mn-ea"/>
              </a:rPr>
              <a:t>“一种</a:t>
            </a:r>
            <a:r>
              <a:rPr lang="zh-TW" sz="1200">
                <a:solidFill>
                  <a:srgbClr val="595959"/>
                </a:solidFill>
                <a:latin typeface="微软雅黑" panose="020B0503020204020204" pitchFamily="34" charset="-122"/>
                <a:ea typeface="微软雅黑" panose="020B0503020204020204" pitchFamily="34" charset="-122"/>
                <a:sym typeface="+mn-ea"/>
              </a:rPr>
              <a:t>揺摆式磁化器”、</a:t>
            </a:r>
            <a:r>
              <a:rPr lang="zh-CN" sz="1200">
                <a:solidFill>
                  <a:srgbClr val="595959"/>
                </a:solidFill>
                <a:latin typeface="微软雅黑" panose="020B0503020204020204" pitchFamily="34" charset="-122"/>
                <a:ea typeface="微软雅黑" panose="020B0503020204020204" pitchFamily="34" charset="-122"/>
                <a:sym typeface="+mn-ea"/>
              </a:rPr>
              <a:t>“普</a:t>
            </a:r>
            <a:r>
              <a:rPr lang="zh-TW" sz="1200">
                <a:solidFill>
                  <a:srgbClr val="595959"/>
                </a:solidFill>
                <a:latin typeface="微软雅黑" panose="020B0503020204020204" pitchFamily="34" charset="-122"/>
                <a:ea typeface="微软雅黑" panose="020B0503020204020204" pitchFamily="34" charset="-122"/>
                <a:sym typeface="+mn-ea"/>
              </a:rPr>
              <a:t>通万用表测试可控硅扩展装置”、</a:t>
            </a:r>
            <a:r>
              <a:rPr lang="zh-CN" sz="1200">
                <a:solidFill>
                  <a:srgbClr val="595959"/>
                </a:solidFill>
                <a:latin typeface="微软雅黑" panose="020B0503020204020204" pitchFamily="34" charset="-122"/>
                <a:ea typeface="微软雅黑" panose="020B0503020204020204" pitchFamily="34" charset="-122"/>
                <a:sym typeface="+mn-ea"/>
              </a:rPr>
              <a:t>“电</a:t>
            </a:r>
            <a:r>
              <a:rPr lang="en-US" altLang="zh-CN" sz="1200">
                <a:solidFill>
                  <a:srgbClr val="595959"/>
                </a:solidFill>
                <a:latin typeface="微软雅黑" panose="020B0503020204020204" pitchFamily="34" charset="-122"/>
                <a:ea typeface="微软雅黑" panose="020B0503020204020204" pitchFamily="34" charset="-122"/>
                <a:sym typeface="+mn-ea"/>
              </a:rPr>
              <a:t>   </a:t>
            </a:r>
            <a:r>
              <a:rPr lang="zh-TW" sz="1200">
                <a:solidFill>
                  <a:srgbClr val="595959"/>
                </a:solidFill>
                <a:latin typeface="微软雅黑" panose="020B0503020204020204" pitchFamily="34" charset="-122"/>
                <a:ea typeface="微软雅黑" panose="020B0503020204020204" pitchFamily="34" charset="-122"/>
                <a:sym typeface="+mn-ea"/>
              </a:rPr>
              <a:t>磁辐射检测笔（待授权）”等。</a:t>
            </a:r>
            <a:endParaRPr lang="zh-CN" altLang="en-US" sz="1200"/>
          </a:p>
        </p:txBody>
      </p:sp>
      <p:sp>
        <p:nvSpPr>
          <p:cNvPr id="16" name="圆角矩形 15"/>
          <p:cNvSpPr/>
          <p:nvPr/>
        </p:nvSpPr>
        <p:spPr>
          <a:xfrm>
            <a:off x="5163185" y="2565400"/>
            <a:ext cx="2853690"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r>
              <a:rPr lang="zh-TW" sz="1200">
                <a:solidFill>
                  <a:srgbClr val="FFFFFF"/>
                </a:solidFill>
                <a:latin typeface="微软雅黑" panose="020B0503020204020204" pitchFamily="34" charset="-122"/>
                <a:ea typeface="微软雅黑" panose="020B0503020204020204" pitchFamily="34" charset="-122"/>
                <a:sym typeface="+mn-ea"/>
              </a:rPr>
              <a:t>恒信届企业技术中</a:t>
            </a:r>
            <a:r>
              <a:rPr lang="zh-CN" sz="1200">
                <a:solidFill>
                  <a:srgbClr val="FFFFFF"/>
                </a:solidFill>
                <a:latin typeface="微软雅黑" panose="020B0503020204020204" pitchFamily="34" charset="-122"/>
                <a:ea typeface="微软雅黑" panose="020B0503020204020204" pitchFamily="34" charset="-122"/>
                <a:sym typeface="+mn-ea"/>
              </a:rPr>
              <a:t>心设计</a:t>
            </a:r>
            <a:r>
              <a:rPr lang="zh-TW" sz="1200">
                <a:solidFill>
                  <a:srgbClr val="FFFFFF"/>
                </a:solidFill>
                <a:latin typeface="微软雅黑" panose="020B0503020204020204" pitchFamily="34" charset="-122"/>
                <a:ea typeface="微软雅黑" panose="020B0503020204020204" pitchFamily="34" charset="-122"/>
                <a:sym typeface="+mn-ea"/>
              </a:rPr>
              <a:t>一部负责人</a:t>
            </a:r>
            <a:endParaRPr lang="zh-CN" altLang="en-US" sz="1200"/>
          </a:p>
        </p:txBody>
      </p:sp>
      <p:sp>
        <p:nvSpPr>
          <p:cNvPr id="12" name="文本框 11"/>
          <p:cNvSpPr txBox="1"/>
          <p:nvPr/>
        </p:nvSpPr>
        <p:spPr>
          <a:xfrm>
            <a:off x="5689600" y="1623060"/>
            <a:ext cx="16306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姚有峰</a:t>
            </a:r>
            <a:endParaRPr lang="zh-TW" altLang="en-US" sz="3800">
              <a:solidFill>
                <a:srgbClr val="365FAA"/>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851660"/>
            <a:ext cx="7775575" cy="3403600"/>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10" name="图片 9"/>
          <p:cNvPicPr>
            <a:picLocks noChangeAspect="1"/>
          </p:cNvPicPr>
          <p:nvPr/>
        </p:nvPicPr>
        <p:blipFill>
          <a:blip r:embed="rId2"/>
          <a:stretch>
            <a:fillRect/>
          </a:stretch>
        </p:blipFill>
        <p:spPr>
          <a:xfrm>
            <a:off x="1313688" y="2051304"/>
            <a:ext cx="2755392" cy="2755392"/>
          </a:xfrm>
          <a:prstGeom prst="ellipse">
            <a:avLst/>
          </a:prstGeom>
        </p:spPr>
      </p:pic>
      <p:sp>
        <p:nvSpPr>
          <p:cNvPr id="14" name="文本框 13"/>
          <p:cNvSpPr txBox="1"/>
          <p:nvPr/>
        </p:nvSpPr>
        <p:spPr>
          <a:xfrm>
            <a:off x="4799965" y="3373120"/>
            <a:ext cx="5274310" cy="1529715"/>
          </a:xfrm>
          <a:prstGeom prst="rect">
            <a:avLst/>
          </a:prstGeom>
          <a:noFill/>
        </p:spPr>
        <p:txBody>
          <a:bodyPr wrap="square" rtlCol="0" anchor="t">
            <a:spAutoFit/>
          </a:bodyPr>
          <a:p>
            <a:pPr indent="0">
              <a:lnSpc>
                <a:spcPts val="1870"/>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中共党员、讲师、博士，现任皖西学院材化学院化工与材料实训中心主任；</a:t>
            </a:r>
            <a:endParaRPr lang="zh-TW" sz="1200">
              <a:solidFill>
                <a:srgbClr val="595959"/>
              </a:solidFill>
              <a:latin typeface="微软雅黑" panose="020B0503020204020204" pitchFamily="34" charset="-122"/>
              <a:ea typeface="微软雅黑" panose="020B0503020204020204" pitchFamily="34" charset="-122"/>
            </a:endParaRPr>
          </a:p>
          <a:p>
            <a:pPr indent="0">
              <a:lnSpc>
                <a:spcPts val="1870"/>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多年来长期从事有机功能膜材料的研究与开发，用于海上淡化，污水处理和水资源的循环使用;</a:t>
            </a:r>
            <a:endParaRPr lang="zh-TW" sz="1200">
              <a:solidFill>
                <a:srgbClr val="595959"/>
              </a:solidFill>
              <a:latin typeface="微软雅黑" panose="020B0503020204020204" pitchFamily="34" charset="-122"/>
              <a:ea typeface="微软雅黑" panose="020B0503020204020204" pitchFamily="34" charset="-122"/>
            </a:endParaRPr>
          </a:p>
          <a:p>
            <a:pPr indent="0">
              <a:lnSpc>
                <a:spcPts val="1870"/>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先后主持安徽省自然科学基金等项目；</a:t>
            </a:r>
            <a:endParaRPr lang="zh-TW" sz="1200">
              <a:solidFill>
                <a:srgbClr val="595959"/>
              </a:solidFill>
              <a:latin typeface="微软雅黑" panose="020B0503020204020204" pitchFamily="34" charset="-122"/>
              <a:ea typeface="微软雅黑" panose="020B0503020204020204" pitchFamily="34" charset="-122"/>
            </a:endParaRPr>
          </a:p>
          <a:p>
            <a:pPr marL="141605" indent="-177800">
              <a:lnSpc>
                <a:spcPts val="1870"/>
              </a:lnSpc>
            </a:pPr>
            <a:r>
              <a:rPr lang="zh-CN" sz="1200">
                <a:solidFill>
                  <a:srgbClr val="595959"/>
                </a:solidFill>
                <a:latin typeface="Arial" panose="020B0604020202020204"/>
                <a:ea typeface="Arial" panose="020B0604020202020204"/>
                <a:sym typeface="+mn-ea"/>
              </a:rPr>
              <a:t>-</a:t>
            </a:r>
            <a:r>
              <a:rPr lang="zh-TW" sz="1200">
                <a:solidFill>
                  <a:srgbClr val="595959"/>
                </a:solidFill>
                <a:latin typeface="微软雅黑" panose="020B0503020204020204" pitchFamily="34" charset="-122"/>
                <a:ea typeface="微软雅黑" panose="020B0503020204020204" pitchFamily="34" charset="-122"/>
                <a:sym typeface="+mn-ea"/>
              </a:rPr>
              <a:t>已在</a:t>
            </a:r>
            <a:r>
              <a:rPr lang="en-US" sz="1200">
                <a:solidFill>
                  <a:srgbClr val="595959"/>
                </a:solidFill>
                <a:latin typeface="微软雅黑" panose="020B0503020204020204" pitchFamily="34" charset="-122"/>
                <a:sym typeface="+mn-ea"/>
              </a:rPr>
              <a:t>《Inorg Chem Commun》</a:t>
            </a:r>
            <a:r>
              <a:rPr lang="zh-TW" sz="1200">
                <a:solidFill>
                  <a:srgbClr val="595959"/>
                </a:solidFill>
                <a:latin typeface="微软雅黑" panose="020B0503020204020204" pitchFamily="34" charset="-122"/>
                <a:ea typeface="微软雅黑" panose="020B0503020204020204" pitchFamily="34" charset="-122"/>
                <a:sym typeface="+mn-ea"/>
              </a:rPr>
              <a:t>、《膜科学与技术》等国内外期刊发表论文8篇，荻得国家授 权发明专利2项。</a:t>
            </a:r>
            <a:endParaRPr lang="zh-CN" altLang="en-US" sz="1200"/>
          </a:p>
        </p:txBody>
      </p:sp>
      <p:sp>
        <p:nvSpPr>
          <p:cNvPr id="15" name="圆角矩形 14"/>
          <p:cNvSpPr/>
          <p:nvPr/>
        </p:nvSpPr>
        <p:spPr>
          <a:xfrm>
            <a:off x="4799965" y="2940050"/>
            <a:ext cx="3306445"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r>
              <a:rPr lang="zh-TW" sz="1200">
                <a:solidFill>
                  <a:schemeClr val="bg1"/>
                </a:solidFill>
                <a:latin typeface="微软雅黑" panose="020B0503020204020204" pitchFamily="34" charset="-122"/>
                <a:ea typeface="微软雅黑" panose="020B0503020204020204" pitchFamily="34" charset="-122"/>
                <a:sym typeface="+mn-ea"/>
              </a:rPr>
              <a:t>恒信通</a:t>
            </a:r>
            <a:r>
              <a:rPr lang="zh-TW" sz="1200">
                <a:solidFill>
                  <a:srgbClr val="FFFFFF"/>
                </a:solidFill>
                <a:latin typeface="微软雅黑" panose="020B0503020204020204" pitchFamily="34" charset="-122"/>
                <a:ea typeface="微软雅黑" panose="020B0503020204020204" pitchFamily="34" charset="-122"/>
                <a:sym typeface="+mn-ea"/>
              </a:rPr>
              <a:t>皖西学院联合实验室户学研项目负责人</a:t>
            </a:r>
            <a:endParaRPr lang="zh-CN" altLang="en-US" sz="1200"/>
          </a:p>
        </p:txBody>
      </p:sp>
      <p:sp>
        <p:nvSpPr>
          <p:cNvPr id="18" name="文本框 17"/>
          <p:cNvSpPr txBox="1"/>
          <p:nvPr/>
        </p:nvSpPr>
        <p:spPr>
          <a:xfrm>
            <a:off x="4878705" y="2051050"/>
            <a:ext cx="11480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李刚</a:t>
            </a:r>
            <a:endParaRPr lang="zh-TW" altLang="en-US" sz="3800">
              <a:solidFill>
                <a:srgbClr val="365FAA"/>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851660"/>
            <a:ext cx="7775575" cy="3403600"/>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nvSpPr>
        <p:spPr>
          <a:xfrm>
            <a:off x="4799965" y="3373120"/>
            <a:ext cx="5274310" cy="2249170"/>
          </a:xfrm>
          <a:prstGeom prst="rect">
            <a:avLst/>
          </a:prstGeom>
          <a:noFill/>
        </p:spPr>
        <p:txBody>
          <a:bodyPr wrap="square" rtlCol="0" anchor="t">
            <a:spAutoFit/>
          </a:bodyPr>
          <a:p>
            <a:pPr indent="0">
              <a:lnSpc>
                <a:spcPts val="1870"/>
              </a:lnSpc>
            </a:pPr>
            <a:r>
              <a:rPr sz="1200">
                <a:solidFill>
                  <a:srgbClr val="595959"/>
                </a:solidFill>
                <a:sym typeface="+mn-ea"/>
              </a:rPr>
              <a:t>恒信通皖西学院联合实验室产学研项目负责人；</a:t>
            </a:r>
            <a:endParaRPr sz="1200">
              <a:solidFill>
                <a:srgbClr val="595959"/>
              </a:solidFill>
              <a:sym typeface="+mn-ea"/>
            </a:endParaRPr>
          </a:p>
          <a:p>
            <a:pPr indent="0">
              <a:lnSpc>
                <a:spcPts val="1870"/>
              </a:lnSpc>
            </a:pPr>
            <a:r>
              <a:rPr sz="1200">
                <a:solidFill>
                  <a:srgbClr val="595959"/>
                </a:solidFill>
                <a:sym typeface="+mn-ea"/>
              </a:rPr>
              <a:t>副教授，博士，硕士生导师，现任皖西学院分析测试中心主任、仿生传感与检测技术安徽省重点实验室副主任，兼六安市青年联合会第二届委员会科学技术界主席；</a:t>
            </a:r>
            <a:endParaRPr sz="1200">
              <a:solidFill>
                <a:srgbClr val="595959"/>
              </a:solidFill>
              <a:sym typeface="+mn-ea"/>
            </a:endParaRPr>
          </a:p>
          <a:p>
            <a:pPr indent="0">
              <a:lnSpc>
                <a:spcPts val="1870"/>
              </a:lnSpc>
            </a:pPr>
            <a:r>
              <a:rPr sz="1200">
                <a:solidFill>
                  <a:srgbClr val="595959"/>
                </a:solidFill>
                <a:sym typeface="+mn-ea"/>
              </a:rPr>
              <a:t>多年来长期从事传感材料研究，先后主持国家自然科学基金和安徽省重点研究和开发计划等项目，已《Chem.Commun》、《Dalton Trans》等SCI期刊发表论文50多篇，获得国家授权发明专利9项，安徽省科技成果三等奖、六安市政府特殊津贴等省市级以上荣誉18项，多项成果已成功应用于企业，获得了可观的经济效益和社会影响。</a:t>
            </a:r>
            <a:endParaRPr sz="1200">
              <a:solidFill>
                <a:srgbClr val="595959"/>
              </a:solidFill>
              <a:sym typeface="+mn-ea"/>
            </a:endParaRPr>
          </a:p>
        </p:txBody>
      </p:sp>
      <p:sp>
        <p:nvSpPr>
          <p:cNvPr id="15" name="圆角矩形 14"/>
          <p:cNvSpPr/>
          <p:nvPr/>
        </p:nvSpPr>
        <p:spPr>
          <a:xfrm>
            <a:off x="4799965" y="2940050"/>
            <a:ext cx="3306445"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r>
              <a:rPr lang="zh-TW" sz="1200">
                <a:latin typeface="微软雅黑" panose="020B0503020204020204" pitchFamily="34" charset="-122"/>
                <a:ea typeface="微软雅黑" panose="020B0503020204020204" pitchFamily="34" charset="-122"/>
                <a:sym typeface="+mn-ea"/>
              </a:rPr>
              <a:t>产学研项目负责人</a:t>
            </a:r>
            <a:endParaRPr lang="zh-TW" sz="1200">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4637405" y="2051050"/>
            <a:ext cx="16306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金俊成</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21" name="图片 3" descr="免冠照"/>
          <p:cNvPicPr>
            <a:picLocks noChangeAspect="1"/>
          </p:cNvPicPr>
          <p:nvPr/>
        </p:nvPicPr>
        <p:blipFill>
          <a:blip r:embed="rId2"/>
          <a:stretch>
            <a:fillRect/>
          </a:stretch>
        </p:blipFill>
        <p:spPr>
          <a:xfrm>
            <a:off x="1236345" y="1851660"/>
            <a:ext cx="2007870" cy="281241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8388" y="1909897"/>
            <a:ext cx="3386184" cy="2834250"/>
          </a:xfrm>
          <a:prstGeom prst="rect">
            <a:avLst/>
          </a:prstGeom>
        </p:spPr>
      </p:pic>
      <p:sp>
        <p:nvSpPr>
          <p:cNvPr id="11" name="TextBox 692"/>
          <p:cNvSpPr txBox="1"/>
          <p:nvPr/>
        </p:nvSpPr>
        <p:spPr>
          <a:xfrm>
            <a:off x="4877984" y="2324651"/>
            <a:ext cx="1107996" cy="2126224"/>
          </a:xfrm>
          <a:prstGeom prst="rect">
            <a:avLst/>
          </a:prstGeom>
          <a:noFill/>
        </p:spPr>
        <p:txBody>
          <a:bodyPr vert="eaVert" wrap="none" rtlCol="0">
            <a:spAutoFit/>
          </a:bodyPr>
          <a:lstStyle/>
          <a:p>
            <a:pPr algn="ctr"/>
            <a:r>
              <a:rPr lang="en-US" altLang="zh-CN" sz="6000" b="1" dirty="0">
                <a:solidFill>
                  <a:srgbClr val="365FAA"/>
                </a:solidFill>
                <a:latin typeface="微软雅黑" panose="020B0503020204020204" pitchFamily="34" charset="-122"/>
                <a:ea typeface="微软雅黑" panose="020B0503020204020204" pitchFamily="34" charset="-122"/>
              </a:rPr>
              <a:t>PART</a:t>
            </a:r>
            <a:endParaRPr lang="zh-CN" altLang="en-US" sz="6000" b="1" dirty="0">
              <a:solidFill>
                <a:srgbClr val="365FAA"/>
              </a:solidFill>
              <a:latin typeface="微软雅黑" panose="020B0503020204020204" pitchFamily="34" charset="-122"/>
              <a:ea typeface="微软雅黑" panose="020B0503020204020204" pitchFamily="34" charset="-122"/>
            </a:endParaRPr>
          </a:p>
        </p:txBody>
      </p:sp>
      <p:sp>
        <p:nvSpPr>
          <p:cNvPr id="12" name="矩形 11"/>
          <p:cNvSpPr/>
          <p:nvPr/>
        </p:nvSpPr>
        <p:spPr>
          <a:xfrm>
            <a:off x="11408229" y="2365888"/>
            <a:ext cx="783771" cy="2126224"/>
          </a:xfrm>
          <a:prstGeom prst="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6"/>
          <p:cNvSpPr>
            <a:spLocks noChangeArrowheads="1"/>
          </p:cNvSpPr>
          <p:nvPr/>
        </p:nvSpPr>
        <p:spPr bwMode="auto">
          <a:xfrm>
            <a:off x="6223304" y="2986422"/>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rPr>
              <a:t>公司介绍</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9"/>
          <p:cNvSpPr txBox="1">
            <a:spLocks noChangeArrowheads="1"/>
          </p:cNvSpPr>
          <p:nvPr/>
        </p:nvSpPr>
        <p:spPr bwMode="auto">
          <a:xfrm>
            <a:off x="6277161" y="4002085"/>
            <a:ext cx="526778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Anhui hengxintong Intelligent Technology Co., Ltd</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Open dusty memories of years to regain the good table of auld d table of</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6"/>
          <p:cNvSpPr>
            <a:spLocks noChangeArrowheads="1"/>
          </p:cNvSpPr>
          <p:nvPr/>
        </p:nvSpPr>
        <p:spPr bwMode="auto">
          <a:xfrm>
            <a:off x="6324193" y="2291078"/>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4000" b="1" dirty="0">
                <a:solidFill>
                  <a:srgbClr val="365FAA"/>
                </a:solidFill>
                <a:latin typeface="微软雅黑" panose="020B0503020204020204" pitchFamily="34" charset="-122"/>
                <a:ea typeface="微软雅黑" panose="020B0503020204020204" pitchFamily="34" charset="-122"/>
              </a:rPr>
              <a:t>第一章</a:t>
            </a:r>
            <a:endParaRPr lang="zh-CN" altLang="en-US" sz="4000" b="1" dirty="0">
              <a:solidFill>
                <a:srgbClr val="365FAA"/>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649"/>
                            </p:stCondLst>
                            <p:childTnLst>
                              <p:par>
                                <p:cTn id="23" presetID="2" presetClass="entr" presetSubtype="2" decel="38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149"/>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750" fill="hold"/>
                                        <p:tgtEl>
                                          <p:spTgt spid="14"/>
                                        </p:tgtEl>
                                        <p:attrNameLst>
                                          <p:attrName>ppt_x</p:attrName>
                                        </p:attrNameLst>
                                      </p:cBhvr>
                                      <p:tavLst>
                                        <p:tav tm="0">
                                          <p:val>
                                            <p:strVal val="#ppt_x"/>
                                          </p:val>
                                        </p:tav>
                                        <p:tav tm="100000">
                                          <p:val>
                                            <p:strVal val="#ppt_x"/>
                                          </p:val>
                                        </p:tav>
                                      </p:tavLst>
                                    </p:anim>
                                    <p:anim calcmode="lin" valueType="num">
                                      <p:cBhvr additive="base">
                                        <p:cTn id="31" dur="750" fill="hold"/>
                                        <p:tgtEl>
                                          <p:spTgt spid="14"/>
                                        </p:tgtEl>
                                        <p:attrNameLst>
                                          <p:attrName>ppt_y</p:attrName>
                                        </p:attrNameLst>
                                      </p:cBhvr>
                                      <p:tavLst>
                                        <p:tav tm="0">
                                          <p:val>
                                            <p:strVal val="1+#ppt_h/2"/>
                                          </p:val>
                                        </p:tav>
                                        <p:tav tm="100000">
                                          <p:val>
                                            <p:strVal val="#ppt_y"/>
                                          </p:val>
                                        </p:tav>
                                      </p:tavLst>
                                    </p:anim>
                                  </p:childTnLst>
                                </p:cTn>
                              </p:par>
                            </p:childTnLst>
                          </p:cTn>
                        </p:par>
                        <p:par>
                          <p:cTn id="32" fill="hold">
                            <p:stCondLst>
                              <p:cond delay="3149"/>
                            </p:stCondLst>
                            <p:childTnLst>
                              <p:par>
                                <p:cTn id="33" presetID="2" presetClass="entr" presetSubtype="1" decel="3800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851660"/>
            <a:ext cx="7775575" cy="3403600"/>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nvSpPr>
        <p:spPr>
          <a:xfrm>
            <a:off x="4799965" y="3373120"/>
            <a:ext cx="5274310" cy="2009775"/>
          </a:xfrm>
          <a:prstGeom prst="rect">
            <a:avLst/>
          </a:prstGeom>
          <a:noFill/>
        </p:spPr>
        <p:txBody>
          <a:bodyPr wrap="square" rtlCol="0" anchor="t">
            <a:spAutoFit/>
          </a:bodyPr>
          <a:p>
            <a:pPr indent="0">
              <a:lnSpc>
                <a:spcPts val="1870"/>
              </a:lnSpc>
            </a:pPr>
            <a:r>
              <a:rPr sz="1200">
                <a:solidFill>
                  <a:srgbClr val="595959"/>
                </a:solidFill>
                <a:sym typeface="+mn-ea"/>
              </a:rPr>
              <a:t>要从事功能纳米材料应用研究，重点关注先进电介质和电磁功能材料及高效锂离子电池负极材料制备、结构和性能研究；</a:t>
            </a:r>
            <a:endParaRPr sz="1200">
              <a:solidFill>
                <a:srgbClr val="595959"/>
              </a:solidFill>
              <a:sym typeface="+mn-ea"/>
            </a:endParaRPr>
          </a:p>
          <a:p>
            <a:pPr indent="0">
              <a:lnSpc>
                <a:spcPts val="1870"/>
              </a:lnSpc>
            </a:pPr>
            <a:r>
              <a:rPr sz="1200">
                <a:solidFill>
                  <a:srgbClr val="595959"/>
                </a:solidFill>
                <a:sym typeface="+mn-ea"/>
              </a:rPr>
              <a:t>博士，2000.9-2004.6，安徽建筑大学无机非金属材料学士；</a:t>
            </a:r>
            <a:endParaRPr sz="1200">
              <a:solidFill>
                <a:srgbClr val="595959"/>
              </a:solidFill>
              <a:sym typeface="+mn-ea"/>
            </a:endParaRPr>
          </a:p>
          <a:p>
            <a:pPr indent="0">
              <a:lnSpc>
                <a:spcPts val="1870"/>
              </a:lnSpc>
            </a:pPr>
            <a:r>
              <a:rPr sz="1200">
                <a:solidFill>
                  <a:srgbClr val="595959"/>
                </a:solidFill>
                <a:sym typeface="+mn-ea"/>
              </a:rPr>
              <a:t>2004.9-2006.6，浙江大学材料科学与工程硕士；</a:t>
            </a:r>
            <a:endParaRPr sz="1200">
              <a:solidFill>
                <a:srgbClr val="595959"/>
              </a:solidFill>
              <a:sym typeface="+mn-ea"/>
            </a:endParaRPr>
          </a:p>
          <a:p>
            <a:pPr indent="0">
              <a:lnSpc>
                <a:spcPts val="1870"/>
              </a:lnSpc>
            </a:pPr>
            <a:r>
              <a:rPr sz="1200">
                <a:solidFill>
                  <a:srgbClr val="595959"/>
                </a:solidFill>
                <a:sym typeface="+mn-ea"/>
              </a:rPr>
              <a:t>2016.9-2021.6，北京理工大学材料学博士；</a:t>
            </a:r>
            <a:endParaRPr sz="1200">
              <a:solidFill>
                <a:srgbClr val="595959"/>
              </a:solidFill>
              <a:sym typeface="+mn-ea"/>
            </a:endParaRPr>
          </a:p>
          <a:p>
            <a:pPr indent="0">
              <a:lnSpc>
                <a:spcPts val="1870"/>
              </a:lnSpc>
            </a:pPr>
            <a:r>
              <a:rPr sz="1200">
                <a:solidFill>
                  <a:srgbClr val="595959"/>
                </a:solidFill>
                <a:sym typeface="+mn-ea"/>
              </a:rPr>
              <a:t>2011.7－至今，皖西学院材料与化工学院讲师兼材料学实验室主任；</a:t>
            </a:r>
            <a:endParaRPr sz="1200">
              <a:solidFill>
                <a:srgbClr val="595959"/>
              </a:solidFill>
              <a:sym typeface="+mn-ea"/>
            </a:endParaRPr>
          </a:p>
          <a:p>
            <a:pPr indent="0">
              <a:lnSpc>
                <a:spcPts val="1870"/>
              </a:lnSpc>
            </a:pPr>
            <a:r>
              <a:rPr lang="en-US" sz="1200">
                <a:solidFill>
                  <a:srgbClr val="595959"/>
                </a:solidFill>
                <a:sym typeface="+mn-ea"/>
              </a:rPr>
              <a:t>    </a:t>
            </a:r>
            <a:r>
              <a:rPr sz="1200">
                <a:solidFill>
                  <a:srgbClr val="595959"/>
                </a:solidFill>
                <a:sym typeface="+mn-ea"/>
              </a:rPr>
              <a:t>主现主持皖西学院自然科学研究重点项目1项，在Nano-Micro Letters、Carbon、JMater Chem C等国际期刊发表论文7篇，其中ESI高被引3篇。</a:t>
            </a:r>
            <a:endParaRPr sz="1200">
              <a:solidFill>
                <a:srgbClr val="595959"/>
              </a:solidFill>
              <a:sym typeface="+mn-ea"/>
            </a:endParaRPr>
          </a:p>
        </p:txBody>
      </p:sp>
      <p:sp>
        <p:nvSpPr>
          <p:cNvPr id="15" name="圆角矩形 14"/>
          <p:cNvSpPr/>
          <p:nvPr/>
        </p:nvSpPr>
        <p:spPr>
          <a:xfrm>
            <a:off x="4799965" y="2940050"/>
            <a:ext cx="3306445"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r>
              <a:rPr lang="zh-TW" sz="1200">
                <a:latin typeface="微软雅黑" panose="020B0503020204020204" pitchFamily="34" charset="-122"/>
                <a:ea typeface="微软雅黑" panose="020B0503020204020204" pitchFamily="34" charset="-122"/>
                <a:sym typeface="+mn-ea"/>
              </a:rPr>
              <a:t>企业技术中心</a:t>
            </a:r>
            <a:endParaRPr lang="zh-TW" sz="1200">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4878705" y="2051050"/>
            <a:ext cx="11480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韩陈</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23" name="图片 8" descr="6623754801650283663110.jpg"/>
          <p:cNvPicPr>
            <a:picLocks noChangeAspect="1"/>
          </p:cNvPicPr>
          <p:nvPr/>
        </p:nvPicPr>
        <p:blipFill>
          <a:blip r:embed="rId2"/>
          <a:stretch>
            <a:fillRect/>
          </a:stretch>
        </p:blipFill>
        <p:spPr>
          <a:xfrm>
            <a:off x="913130" y="2084705"/>
            <a:ext cx="2238375" cy="268922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圆角矩形 16"/>
          <p:cNvSpPr/>
          <p:nvPr/>
        </p:nvSpPr>
        <p:spPr>
          <a:xfrm flipH="1">
            <a:off x="4416425" y="1851660"/>
            <a:ext cx="7775575" cy="3403600"/>
          </a:xfrm>
          <a:prstGeom prst="round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团队介绍</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p:cNvSpPr txBox="1"/>
          <p:nvPr/>
        </p:nvSpPr>
        <p:spPr>
          <a:xfrm>
            <a:off x="4799965" y="3373120"/>
            <a:ext cx="5274310" cy="1769745"/>
          </a:xfrm>
          <a:prstGeom prst="rect">
            <a:avLst/>
          </a:prstGeom>
          <a:noFill/>
        </p:spPr>
        <p:txBody>
          <a:bodyPr wrap="square" rtlCol="0" anchor="t">
            <a:spAutoFit/>
          </a:bodyPr>
          <a:p>
            <a:pPr indent="0">
              <a:lnSpc>
                <a:spcPts val="1870"/>
              </a:lnSpc>
            </a:pPr>
            <a:r>
              <a:rPr sz="1200">
                <a:solidFill>
                  <a:srgbClr val="595959"/>
                </a:solidFill>
                <a:sym typeface="+mn-ea"/>
              </a:rPr>
              <a:t>清华大学博士，现为皖西学院讲师；</a:t>
            </a:r>
            <a:endParaRPr sz="1200">
              <a:solidFill>
                <a:srgbClr val="595959"/>
              </a:solidFill>
              <a:sym typeface="+mn-ea"/>
            </a:endParaRPr>
          </a:p>
          <a:p>
            <a:pPr indent="0">
              <a:lnSpc>
                <a:spcPts val="1870"/>
              </a:lnSpc>
            </a:pPr>
            <a:r>
              <a:rPr sz="1200">
                <a:solidFill>
                  <a:srgbClr val="595959"/>
                </a:solidFill>
                <a:sym typeface="+mn-ea"/>
              </a:rPr>
              <a:t>多年来长期从事二维纳米发光材料与功能催化材料研究；</a:t>
            </a:r>
            <a:endParaRPr sz="1200">
              <a:solidFill>
                <a:srgbClr val="595959"/>
              </a:solidFill>
              <a:sym typeface="+mn-ea"/>
            </a:endParaRPr>
          </a:p>
          <a:p>
            <a:pPr indent="0">
              <a:lnSpc>
                <a:spcPts val="1870"/>
              </a:lnSpc>
            </a:pPr>
            <a:r>
              <a:rPr sz="1200">
                <a:solidFill>
                  <a:srgbClr val="595959"/>
                </a:solidFill>
                <a:sym typeface="+mn-ea"/>
              </a:rPr>
              <a:t>利用量子限域效应以及表面效应研究二维纳米发光材料的荧光机制，构建载流子跃迁动力学与发光性能的构效关系，通过探索催化剂与有机小分子间的相互作用关系，阐明催化反应机理，制备高效可重复利用催化剂；</a:t>
            </a:r>
            <a:endParaRPr sz="1200">
              <a:solidFill>
                <a:srgbClr val="595959"/>
              </a:solidFill>
              <a:sym typeface="+mn-ea"/>
            </a:endParaRPr>
          </a:p>
          <a:p>
            <a:pPr indent="0">
              <a:lnSpc>
                <a:spcPts val="1870"/>
              </a:lnSpc>
            </a:pPr>
            <a:r>
              <a:rPr sz="1200">
                <a:solidFill>
                  <a:srgbClr val="595959"/>
                </a:solidFill>
                <a:sym typeface="+mn-ea"/>
              </a:rPr>
              <a:t>先后参与国家青年科学基金项目和面上项目，已在《Green Chem》、《Reac Kinet Mech Cat》等SCI期刊发表多篇论文。</a:t>
            </a:r>
            <a:endParaRPr sz="1200">
              <a:solidFill>
                <a:srgbClr val="595959"/>
              </a:solidFill>
              <a:sym typeface="+mn-ea"/>
            </a:endParaRPr>
          </a:p>
        </p:txBody>
      </p:sp>
      <p:sp>
        <p:nvSpPr>
          <p:cNvPr id="15" name="圆角矩形 14"/>
          <p:cNvSpPr/>
          <p:nvPr/>
        </p:nvSpPr>
        <p:spPr>
          <a:xfrm>
            <a:off x="4799965" y="2940050"/>
            <a:ext cx="3306445" cy="219710"/>
          </a:xfrm>
          <a:prstGeom prst="round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p>
            <a:pPr indent="0" algn="ctr"/>
            <a:r>
              <a:rPr lang="zh-TW" sz="1200">
                <a:latin typeface="微软雅黑" panose="020B0503020204020204" pitchFamily="34" charset="-122"/>
                <a:ea typeface="微软雅黑" panose="020B0503020204020204" pitchFamily="34" charset="-122"/>
                <a:sym typeface="+mn-ea"/>
              </a:rPr>
              <a:t>企业技术中心</a:t>
            </a:r>
            <a:endParaRPr lang="zh-TW" sz="1200">
              <a:latin typeface="微软雅黑" panose="020B0503020204020204" pitchFamily="34" charset="-122"/>
              <a:ea typeface="微软雅黑" panose="020B0503020204020204" pitchFamily="34" charset="-122"/>
              <a:sym typeface="+mn-ea"/>
            </a:endParaRPr>
          </a:p>
        </p:txBody>
      </p:sp>
      <p:sp>
        <p:nvSpPr>
          <p:cNvPr id="18" name="文本框 17"/>
          <p:cNvSpPr txBox="1"/>
          <p:nvPr/>
        </p:nvSpPr>
        <p:spPr>
          <a:xfrm>
            <a:off x="4878705" y="2051050"/>
            <a:ext cx="1148080" cy="675640"/>
          </a:xfrm>
          <a:prstGeom prst="rect">
            <a:avLst/>
          </a:prstGeom>
          <a:noFill/>
        </p:spPr>
        <p:txBody>
          <a:bodyPr wrap="none" rtlCol="0" anchor="t">
            <a:spAutoFit/>
          </a:bodyPr>
          <a:p>
            <a:pPr indent="0" algn="ctr"/>
            <a:r>
              <a:rPr lang="zh-TW" sz="3800">
                <a:solidFill>
                  <a:srgbClr val="365FAA"/>
                </a:solidFill>
                <a:latin typeface="微软雅黑" panose="020B0503020204020204" pitchFamily="34" charset="-122"/>
                <a:ea typeface="微软雅黑" panose="020B0503020204020204" pitchFamily="34" charset="-122"/>
                <a:sym typeface="+mn-ea"/>
              </a:rPr>
              <a:t>付伟</a:t>
            </a:r>
            <a:endParaRPr lang="zh-TW" sz="3800">
              <a:solidFill>
                <a:srgbClr val="365FAA"/>
              </a:solidFill>
              <a:latin typeface="微软雅黑" panose="020B0503020204020204" pitchFamily="34" charset="-122"/>
              <a:ea typeface="微软雅黑" panose="020B0503020204020204" pitchFamily="34" charset="-122"/>
              <a:sym typeface="+mn-ea"/>
            </a:endParaRPr>
          </a:p>
        </p:txBody>
      </p:sp>
      <p:pic>
        <p:nvPicPr>
          <p:cNvPr id="25" name="图片 9" descr="微信图片_20210322162428"/>
          <p:cNvPicPr>
            <a:picLocks noChangeAspect="1"/>
          </p:cNvPicPr>
          <p:nvPr/>
        </p:nvPicPr>
        <p:blipFill>
          <a:blip r:embed="rId2"/>
          <a:stretch>
            <a:fillRect/>
          </a:stretch>
        </p:blipFill>
        <p:spPr>
          <a:xfrm>
            <a:off x="896620" y="2067560"/>
            <a:ext cx="2179955" cy="2935605"/>
          </a:xfrm>
          <a:prstGeom prst="rect">
            <a:avLst/>
          </a:prstGeom>
          <a:noFill/>
          <a:ln>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8388" y="1909897"/>
            <a:ext cx="3386184" cy="2834250"/>
          </a:xfrm>
          <a:prstGeom prst="rect">
            <a:avLst/>
          </a:prstGeom>
        </p:spPr>
      </p:pic>
      <p:sp>
        <p:nvSpPr>
          <p:cNvPr id="11" name="TextBox 692"/>
          <p:cNvSpPr txBox="1"/>
          <p:nvPr/>
        </p:nvSpPr>
        <p:spPr>
          <a:xfrm>
            <a:off x="4877984" y="2324651"/>
            <a:ext cx="1107996" cy="2126224"/>
          </a:xfrm>
          <a:prstGeom prst="rect">
            <a:avLst/>
          </a:prstGeom>
          <a:noFill/>
        </p:spPr>
        <p:txBody>
          <a:bodyPr vert="eaVert" wrap="none" rtlCol="0">
            <a:spAutoFit/>
          </a:bodyPr>
          <a:lstStyle/>
          <a:p>
            <a:pPr algn="ctr"/>
            <a:r>
              <a:rPr lang="en-US" altLang="zh-CN" sz="6000" b="1" dirty="0">
                <a:solidFill>
                  <a:srgbClr val="365FAA"/>
                </a:solidFill>
                <a:latin typeface="微软雅黑" panose="020B0503020204020204" pitchFamily="34" charset="-122"/>
                <a:ea typeface="微软雅黑" panose="020B0503020204020204" pitchFamily="34" charset="-122"/>
              </a:rPr>
              <a:t>PART</a:t>
            </a:r>
            <a:endParaRPr lang="zh-CN" altLang="en-US" sz="6000" b="1" dirty="0">
              <a:solidFill>
                <a:srgbClr val="365FAA"/>
              </a:solidFill>
              <a:latin typeface="微软雅黑" panose="020B0503020204020204" pitchFamily="34" charset="-122"/>
              <a:ea typeface="微软雅黑" panose="020B0503020204020204" pitchFamily="34" charset="-122"/>
            </a:endParaRPr>
          </a:p>
        </p:txBody>
      </p:sp>
      <p:sp>
        <p:nvSpPr>
          <p:cNvPr id="12" name="矩形 11"/>
          <p:cNvSpPr/>
          <p:nvPr/>
        </p:nvSpPr>
        <p:spPr>
          <a:xfrm>
            <a:off x="11408229" y="2365888"/>
            <a:ext cx="783771" cy="2126224"/>
          </a:xfrm>
          <a:prstGeom prst="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6"/>
          <p:cNvSpPr>
            <a:spLocks noChangeArrowheads="1"/>
          </p:cNvSpPr>
          <p:nvPr/>
        </p:nvSpPr>
        <p:spPr bwMode="auto">
          <a:xfrm>
            <a:off x="6223304" y="2986422"/>
            <a:ext cx="32308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rPr>
              <a:t>解决方案</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9"/>
          <p:cNvSpPr txBox="1">
            <a:spLocks noChangeArrowheads="1"/>
          </p:cNvSpPr>
          <p:nvPr/>
        </p:nvSpPr>
        <p:spPr bwMode="auto">
          <a:xfrm>
            <a:off x="6277161" y="4002085"/>
            <a:ext cx="5267789"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Solution</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Open dusty memories of years to regain the good table of auld d table of</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6"/>
          <p:cNvSpPr>
            <a:spLocks noChangeArrowheads="1"/>
          </p:cNvSpPr>
          <p:nvPr/>
        </p:nvSpPr>
        <p:spPr bwMode="auto">
          <a:xfrm>
            <a:off x="6324193" y="2291078"/>
            <a:ext cx="1706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4000" b="1" dirty="0">
                <a:solidFill>
                  <a:srgbClr val="365FAA"/>
                </a:solidFill>
                <a:latin typeface="微软雅黑" panose="020B0503020204020204" pitchFamily="34" charset="-122"/>
                <a:ea typeface="微软雅黑" panose="020B0503020204020204" pitchFamily="34" charset="-122"/>
              </a:rPr>
              <a:t>第</a:t>
            </a:r>
            <a:r>
              <a:rPr lang="zh-CN" altLang="en-US" sz="4000" b="1" dirty="0">
                <a:solidFill>
                  <a:srgbClr val="365FAA"/>
                </a:solidFill>
                <a:latin typeface="微软雅黑" panose="020B0503020204020204" pitchFamily="34" charset="-122"/>
                <a:ea typeface="微软雅黑" panose="020B0503020204020204" pitchFamily="34" charset="-122"/>
              </a:rPr>
              <a:t>六章</a:t>
            </a:r>
            <a:endParaRPr lang="zh-CN" altLang="en-US" sz="4000" b="1" dirty="0">
              <a:solidFill>
                <a:srgbClr val="365FAA"/>
              </a:solidFill>
              <a:latin typeface="微软雅黑" panose="020B0503020204020204" pitchFamily="34" charset="-122"/>
              <a:ea typeface="微软雅黑" panose="020B0503020204020204" pitchFamily="34" charset="-122"/>
            </a:endParaRPr>
          </a:p>
        </p:txBody>
      </p:sp>
      <p:sp>
        <p:nvSpPr>
          <p:cNvPr id="2" name="矩形 1"/>
          <p:cNvSpPr/>
          <p:nvPr/>
        </p:nvSpPr>
        <p:spPr>
          <a:xfrm>
            <a:off x="0" y="149545"/>
            <a:ext cx="1787236" cy="751002"/>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649"/>
                            </p:stCondLst>
                            <p:childTnLst>
                              <p:par>
                                <p:cTn id="23" presetID="2" presetClass="entr" presetSubtype="2" decel="38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149"/>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750" fill="hold"/>
                                        <p:tgtEl>
                                          <p:spTgt spid="14"/>
                                        </p:tgtEl>
                                        <p:attrNameLst>
                                          <p:attrName>ppt_x</p:attrName>
                                        </p:attrNameLst>
                                      </p:cBhvr>
                                      <p:tavLst>
                                        <p:tav tm="0">
                                          <p:val>
                                            <p:strVal val="#ppt_x"/>
                                          </p:val>
                                        </p:tav>
                                        <p:tav tm="100000">
                                          <p:val>
                                            <p:strVal val="#ppt_x"/>
                                          </p:val>
                                        </p:tav>
                                      </p:tavLst>
                                    </p:anim>
                                    <p:anim calcmode="lin" valueType="num">
                                      <p:cBhvr additive="base">
                                        <p:cTn id="31" dur="750" fill="hold"/>
                                        <p:tgtEl>
                                          <p:spTgt spid="14"/>
                                        </p:tgtEl>
                                        <p:attrNameLst>
                                          <p:attrName>ppt_y</p:attrName>
                                        </p:attrNameLst>
                                      </p:cBhvr>
                                      <p:tavLst>
                                        <p:tav tm="0">
                                          <p:val>
                                            <p:strVal val="1+#ppt_h/2"/>
                                          </p:val>
                                        </p:tav>
                                        <p:tav tm="100000">
                                          <p:val>
                                            <p:strVal val="#ppt_y"/>
                                          </p:val>
                                        </p:tav>
                                      </p:tavLst>
                                    </p:anim>
                                  </p:childTnLst>
                                </p:cTn>
                              </p:par>
                            </p:childTnLst>
                          </p:cTn>
                        </p:par>
                        <p:par>
                          <p:cTn id="32" fill="hold">
                            <p:stCondLst>
                              <p:cond delay="3149"/>
                            </p:stCondLst>
                            <p:childTnLst>
                              <p:par>
                                <p:cTn id="33" presetID="2" presetClass="entr" presetSubtype="1" decel="3800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服务内容</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p:cNvGrpSpPr/>
          <p:nvPr/>
        </p:nvGrpSpPr>
        <p:grpSpPr>
          <a:xfrm>
            <a:off x="1751441" y="1638865"/>
            <a:ext cx="4013321" cy="4966128"/>
            <a:chOff x="865232" y="1286330"/>
            <a:chExt cx="4013321" cy="4966128"/>
          </a:xfrm>
        </p:grpSpPr>
        <p:pic>
          <p:nvPicPr>
            <p:cNvPr id="7" name="Picture 3"/>
            <p:cNvPicPr>
              <a:picLocks noChangeAspect="1"/>
            </p:cNvPicPr>
            <p:nvPr/>
          </p:nvPicPr>
          <p:blipFill rotWithShape="1">
            <a:blip r:embed="rId2" cstate="print"/>
            <a:srcRect l="5354" t="8440" r="6203" b="10137"/>
            <a:stretch>
              <a:fillRect/>
            </a:stretch>
          </p:blipFill>
          <p:spPr>
            <a:xfrm>
              <a:off x="865232" y="1286330"/>
              <a:ext cx="4013321" cy="4966128"/>
            </a:xfrm>
            <a:prstGeom prst="rect">
              <a:avLst/>
            </a:prstGeom>
          </p:spPr>
        </p:pic>
        <p:sp>
          <p:nvSpPr>
            <p:cNvPr id="8" name="Rectangle 4"/>
            <p:cNvSpPr/>
            <p:nvPr/>
          </p:nvSpPr>
          <p:spPr>
            <a:xfrm>
              <a:off x="1454929" y="1875864"/>
              <a:ext cx="2838784" cy="3697941"/>
            </a:xfrm>
            <a:prstGeom prst="rect">
              <a:avLst/>
            </a:prstGeom>
            <a:blipFill>
              <a:blip r:embed="rId3" cstate="print"/>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sz="3200">
                <a:solidFill>
                  <a:prstClr val="white"/>
                </a:solidFill>
              </a:endParaRPr>
            </a:p>
          </p:txBody>
        </p:sp>
      </p:grpSp>
      <p:grpSp>
        <p:nvGrpSpPr>
          <p:cNvPr id="27" name="组合 26"/>
          <p:cNvGrpSpPr/>
          <p:nvPr/>
        </p:nvGrpSpPr>
        <p:grpSpPr>
          <a:xfrm>
            <a:off x="6244105" y="4528693"/>
            <a:ext cx="3446145" cy="472433"/>
            <a:chOff x="6244105" y="2385568"/>
            <a:chExt cx="3446145" cy="472433"/>
          </a:xfrm>
        </p:grpSpPr>
        <p:sp>
          <p:nvSpPr>
            <p:cNvPr id="9" name="矩形 8"/>
            <p:cNvSpPr/>
            <p:nvPr/>
          </p:nvSpPr>
          <p:spPr>
            <a:xfrm>
              <a:off x="6244105" y="2385568"/>
              <a:ext cx="3221557"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400"/>
              <a:endParaRPr lang="zh-CN" altLang="en-US" sz="2800">
                <a:solidFill>
                  <a:prstClr val="white">
                    <a:lumMod val="95000"/>
                  </a:prstClr>
                </a:solidFill>
              </a:endParaRPr>
            </a:p>
          </p:txBody>
        </p:sp>
        <p:sp>
          <p:nvSpPr>
            <p:cNvPr id="10" name="TextBox 32"/>
            <p:cNvSpPr txBox="1"/>
            <p:nvPr/>
          </p:nvSpPr>
          <p:spPr>
            <a:xfrm>
              <a:off x="6298080" y="2479712"/>
              <a:ext cx="3392170" cy="283845"/>
            </a:xfrm>
            <a:prstGeom prst="rect">
              <a:avLst/>
            </a:prstGeom>
            <a:noFill/>
          </p:spPr>
          <p:txBody>
            <a:bodyPr wrap="square" lIns="68580" tIns="34291" rIns="68580" bIns="34291" rtlCol="0">
              <a:spAutoFit/>
            </a:bodyPr>
            <a:lstStyle/>
            <a:p>
              <a:pPr defTabSz="914400"/>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为工厂和企业提供工业互联网平台搭建</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8" name="组合 27"/>
          <p:cNvGrpSpPr/>
          <p:nvPr/>
        </p:nvGrpSpPr>
        <p:grpSpPr>
          <a:xfrm>
            <a:off x="6244101" y="2933357"/>
            <a:ext cx="3540863" cy="472433"/>
            <a:chOff x="6244101" y="2933357"/>
            <a:chExt cx="3540863" cy="472433"/>
          </a:xfrm>
        </p:grpSpPr>
        <p:sp>
          <p:nvSpPr>
            <p:cNvPr id="11" name="矩形 10"/>
            <p:cNvSpPr/>
            <p:nvPr/>
          </p:nvSpPr>
          <p:spPr>
            <a:xfrm>
              <a:off x="6244101" y="2933357"/>
              <a:ext cx="3540863" cy="472433"/>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400"/>
              <a:endParaRPr lang="zh-CN" altLang="en-US" sz="2800">
                <a:solidFill>
                  <a:prstClr val="white">
                    <a:lumMod val="95000"/>
                  </a:prstClr>
                </a:solidFill>
              </a:endParaRPr>
            </a:p>
          </p:txBody>
        </p:sp>
        <p:sp>
          <p:nvSpPr>
            <p:cNvPr id="12" name="TextBox 34"/>
            <p:cNvSpPr txBox="1"/>
            <p:nvPr/>
          </p:nvSpPr>
          <p:spPr>
            <a:xfrm>
              <a:off x="6297825" y="3016707"/>
              <a:ext cx="3167837" cy="314325"/>
            </a:xfrm>
            <a:prstGeom prst="rect">
              <a:avLst/>
            </a:prstGeom>
            <a:noFill/>
          </p:spPr>
          <p:txBody>
            <a:bodyPr wrap="square" lIns="68580" tIns="34291" rIns="68580" bIns="34291" rtlCol="0">
              <a:spAutoFit/>
            </a:bodyPr>
            <a:lstStyle/>
            <a:p>
              <a:pPr defTabSz="914400"/>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信息系统</a:t>
              </a:r>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集成</a:t>
              </a:r>
              <a:endPar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9" name="组合 28"/>
          <p:cNvGrpSpPr/>
          <p:nvPr/>
        </p:nvGrpSpPr>
        <p:grpSpPr>
          <a:xfrm>
            <a:off x="6244104" y="3481146"/>
            <a:ext cx="3540863" cy="472433"/>
            <a:chOff x="6244104" y="3481146"/>
            <a:chExt cx="3540863" cy="472433"/>
          </a:xfrm>
        </p:grpSpPr>
        <p:sp>
          <p:nvSpPr>
            <p:cNvPr id="13" name="矩形 12"/>
            <p:cNvSpPr/>
            <p:nvPr/>
          </p:nvSpPr>
          <p:spPr>
            <a:xfrm>
              <a:off x="6244104" y="3481146"/>
              <a:ext cx="3540863"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400"/>
              <a:endParaRPr lang="zh-CN" altLang="en-US" sz="2800">
                <a:solidFill>
                  <a:prstClr val="white">
                    <a:lumMod val="95000"/>
                  </a:prstClr>
                </a:solidFill>
              </a:endParaRPr>
            </a:p>
          </p:txBody>
        </p:sp>
        <p:sp>
          <p:nvSpPr>
            <p:cNvPr id="14" name="TextBox 36"/>
            <p:cNvSpPr txBox="1"/>
            <p:nvPr/>
          </p:nvSpPr>
          <p:spPr>
            <a:xfrm>
              <a:off x="6297826" y="3564495"/>
              <a:ext cx="3391980" cy="283845"/>
            </a:xfrm>
            <a:prstGeom prst="rect">
              <a:avLst/>
            </a:prstGeom>
            <a:noFill/>
          </p:spPr>
          <p:txBody>
            <a:bodyPr wrap="square" lIns="68580" tIns="34291" rIns="68580" bIns="34291" rtlCol="0">
              <a:spAutoFit/>
            </a:bodyPr>
            <a:lstStyle/>
            <a:p>
              <a:pPr defTabSz="914400"/>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电子与智能化工程专业承包</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0" name="组合 29"/>
          <p:cNvGrpSpPr/>
          <p:nvPr/>
        </p:nvGrpSpPr>
        <p:grpSpPr>
          <a:xfrm>
            <a:off x="6244101" y="1836279"/>
            <a:ext cx="4065183" cy="472433"/>
            <a:chOff x="6244101" y="4028934"/>
            <a:chExt cx="4065183" cy="472433"/>
          </a:xfrm>
        </p:grpSpPr>
        <p:sp>
          <p:nvSpPr>
            <p:cNvPr id="15" name="矩形 14"/>
            <p:cNvSpPr/>
            <p:nvPr/>
          </p:nvSpPr>
          <p:spPr>
            <a:xfrm>
              <a:off x="6244101" y="4028934"/>
              <a:ext cx="4065183" cy="472433"/>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400"/>
              <a:endParaRPr lang="zh-CN" altLang="en-US" sz="2800">
                <a:solidFill>
                  <a:prstClr val="white">
                    <a:lumMod val="95000"/>
                  </a:prstClr>
                </a:solidFill>
              </a:endParaRPr>
            </a:p>
          </p:txBody>
        </p:sp>
        <p:sp>
          <p:nvSpPr>
            <p:cNvPr id="16" name="TextBox 38"/>
            <p:cNvSpPr txBox="1"/>
            <p:nvPr/>
          </p:nvSpPr>
          <p:spPr>
            <a:xfrm>
              <a:off x="6297825" y="4112284"/>
              <a:ext cx="3813297" cy="314325"/>
            </a:xfrm>
            <a:prstGeom prst="rect">
              <a:avLst/>
            </a:prstGeom>
            <a:noFill/>
          </p:spPr>
          <p:txBody>
            <a:bodyPr wrap="square" lIns="68580" tIns="34291" rIns="68580" bIns="34291" rtlCol="0">
              <a:spAutoFit/>
            </a:bodyPr>
            <a:lstStyle/>
            <a:p>
              <a:pPr defTabSz="914400"/>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智慧环境</a:t>
              </a:r>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监测</a:t>
              </a:r>
              <a:endPar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26" name="组合 25"/>
          <p:cNvGrpSpPr/>
          <p:nvPr/>
        </p:nvGrpSpPr>
        <p:grpSpPr>
          <a:xfrm>
            <a:off x="6244102" y="4004398"/>
            <a:ext cx="3867020" cy="472433"/>
            <a:chOff x="6244102" y="1837778"/>
            <a:chExt cx="3867020" cy="472433"/>
          </a:xfrm>
        </p:grpSpPr>
        <p:sp>
          <p:nvSpPr>
            <p:cNvPr id="17" name="矩形 16"/>
            <p:cNvSpPr/>
            <p:nvPr/>
          </p:nvSpPr>
          <p:spPr>
            <a:xfrm>
              <a:off x="6244102" y="1837778"/>
              <a:ext cx="3867020" cy="472433"/>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400"/>
              <a:endParaRPr lang="zh-CN" altLang="en-US" sz="2800">
                <a:solidFill>
                  <a:prstClr val="white">
                    <a:lumMod val="95000"/>
                  </a:prstClr>
                </a:solidFill>
              </a:endParaRPr>
            </a:p>
          </p:txBody>
        </p:sp>
        <p:sp>
          <p:nvSpPr>
            <p:cNvPr id="18" name="TextBox 40"/>
            <p:cNvSpPr txBox="1"/>
            <p:nvPr/>
          </p:nvSpPr>
          <p:spPr>
            <a:xfrm>
              <a:off x="6297824" y="1921128"/>
              <a:ext cx="3103105" cy="314325"/>
            </a:xfrm>
            <a:prstGeom prst="rect">
              <a:avLst/>
            </a:prstGeom>
            <a:noFill/>
          </p:spPr>
          <p:txBody>
            <a:bodyPr wrap="square" lIns="68580" tIns="34291" rIns="68580" bIns="34291" rtlCol="0">
              <a:spAutoFit/>
            </a:bodyPr>
            <a:lstStyle/>
            <a:p>
              <a:pPr defTabSz="914400"/>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工业互联网</a:t>
              </a:r>
              <a:endPar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1" name="组合 30"/>
          <p:cNvGrpSpPr/>
          <p:nvPr/>
        </p:nvGrpSpPr>
        <p:grpSpPr>
          <a:xfrm>
            <a:off x="6244105" y="2360575"/>
            <a:ext cx="2821305" cy="472433"/>
            <a:chOff x="6244105" y="4576725"/>
            <a:chExt cx="2821305" cy="472433"/>
          </a:xfrm>
        </p:grpSpPr>
        <p:sp>
          <p:nvSpPr>
            <p:cNvPr id="19" name="矩形 18"/>
            <p:cNvSpPr/>
            <p:nvPr/>
          </p:nvSpPr>
          <p:spPr>
            <a:xfrm>
              <a:off x="6244105" y="4576725"/>
              <a:ext cx="2742076"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lstStyle/>
            <a:p>
              <a:pPr algn="ctr" defTabSz="914400"/>
              <a:endParaRPr lang="zh-CN" altLang="en-US" sz="2800">
                <a:solidFill>
                  <a:prstClr val="white">
                    <a:lumMod val="95000"/>
                  </a:prstClr>
                </a:solidFill>
              </a:endParaRPr>
            </a:p>
          </p:txBody>
        </p:sp>
        <p:sp>
          <p:nvSpPr>
            <p:cNvPr id="20" name="TextBox 42"/>
            <p:cNvSpPr txBox="1"/>
            <p:nvPr/>
          </p:nvSpPr>
          <p:spPr>
            <a:xfrm>
              <a:off x="6298080" y="4658024"/>
              <a:ext cx="2767330" cy="283845"/>
            </a:xfrm>
            <a:prstGeom prst="rect">
              <a:avLst/>
            </a:prstGeom>
            <a:noFill/>
          </p:spPr>
          <p:txBody>
            <a:bodyPr wrap="square" lIns="68580" tIns="34291" rIns="68580" bIns="34291" rtlCol="0">
              <a:spAutoFit/>
            </a:bodyPr>
            <a:lstStyle/>
            <a:p>
              <a:pPr defTabSz="914400"/>
              <a:r>
                <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rPr>
                <a:t>环境监测运维，水质水利建设</a:t>
              </a:r>
              <a:endParaRPr lang="zh-CN" altLang="en-US" sz="1400" dirty="0">
                <a:solidFill>
                  <a:schemeClr val="tx1"/>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4" name="组合 3"/>
          <p:cNvGrpSpPr/>
          <p:nvPr/>
        </p:nvGrpSpPr>
        <p:grpSpPr>
          <a:xfrm>
            <a:off x="6244101" y="5127484"/>
            <a:ext cx="4065183" cy="472433"/>
            <a:chOff x="6244101" y="4028934"/>
            <a:chExt cx="4065183" cy="472433"/>
          </a:xfrm>
        </p:grpSpPr>
        <p:sp>
          <p:nvSpPr>
            <p:cNvPr id="25" name="矩形 24"/>
            <p:cNvSpPr/>
            <p:nvPr/>
          </p:nvSpPr>
          <p:spPr>
            <a:xfrm>
              <a:off x="6244101" y="4028934"/>
              <a:ext cx="4065183" cy="472433"/>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p>
              <a:pPr algn="ctr" defTabSz="914400"/>
              <a:endParaRPr lang="zh-CN" altLang="en-US" sz="2800">
                <a:solidFill>
                  <a:prstClr val="white">
                    <a:lumMod val="95000"/>
                  </a:prstClr>
                </a:solidFill>
              </a:endParaRPr>
            </a:p>
          </p:txBody>
        </p:sp>
        <p:sp>
          <p:nvSpPr>
            <p:cNvPr id="32" name="TextBox 38"/>
            <p:cNvSpPr txBox="1"/>
            <p:nvPr/>
          </p:nvSpPr>
          <p:spPr>
            <a:xfrm>
              <a:off x="6297825" y="4112284"/>
              <a:ext cx="3813297" cy="314325"/>
            </a:xfrm>
            <a:prstGeom prst="rect">
              <a:avLst/>
            </a:prstGeom>
            <a:noFill/>
          </p:spPr>
          <p:txBody>
            <a:bodyPr wrap="square" lIns="68580" tIns="34291" rIns="68580" bIns="34291" rtlCol="0">
              <a:spAutoFit/>
            </a:bodyPr>
            <a:p>
              <a:pPr defTabSz="914400"/>
              <a:r>
                <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rPr>
                <a:t>智慧能源</a:t>
              </a:r>
              <a:endParaRPr lang="zh-CN" altLang="en-US" sz="1600" dirty="0">
                <a:solidFill>
                  <a:prstClr val="white">
                    <a:lumMod val="9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grpSp>
        <p:nvGrpSpPr>
          <p:cNvPr id="33" name="组合 32"/>
          <p:cNvGrpSpPr/>
          <p:nvPr/>
        </p:nvGrpSpPr>
        <p:grpSpPr>
          <a:xfrm>
            <a:off x="6244105" y="5675275"/>
            <a:ext cx="2821305" cy="472433"/>
            <a:chOff x="6244105" y="4576725"/>
            <a:chExt cx="2821305" cy="472433"/>
          </a:xfrm>
        </p:grpSpPr>
        <p:sp>
          <p:nvSpPr>
            <p:cNvPr id="34" name="矩形 33"/>
            <p:cNvSpPr/>
            <p:nvPr/>
          </p:nvSpPr>
          <p:spPr>
            <a:xfrm>
              <a:off x="6244105" y="4576725"/>
              <a:ext cx="2742076" cy="472433"/>
            </a:xfrm>
            <a:prstGeom prst="rect">
              <a:avLst/>
            </a:prstGeom>
            <a:solidFill>
              <a:srgbClr val="DADADB"/>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1" rIns="68580" bIns="34291" spcCol="0" rtlCol="0" anchor="ctr"/>
            <a:p>
              <a:pPr algn="ctr" defTabSz="914400"/>
              <a:endParaRPr lang="zh-CN" altLang="en-US" sz="2800">
                <a:solidFill>
                  <a:prstClr val="white">
                    <a:lumMod val="95000"/>
                  </a:prstClr>
                </a:solidFill>
              </a:endParaRPr>
            </a:p>
          </p:txBody>
        </p:sp>
        <p:sp>
          <p:nvSpPr>
            <p:cNvPr id="35" name="TextBox 42"/>
            <p:cNvSpPr txBox="1"/>
            <p:nvPr/>
          </p:nvSpPr>
          <p:spPr>
            <a:xfrm>
              <a:off x="6298080" y="4664990"/>
              <a:ext cx="2767330" cy="283845"/>
            </a:xfrm>
            <a:prstGeom prst="rect">
              <a:avLst/>
            </a:prstGeom>
            <a:noFill/>
          </p:spPr>
          <p:txBody>
            <a:bodyPr wrap="square" lIns="68580" tIns="34291" rIns="68580" bIns="34291" rtlCol="0">
              <a:spAutoFit/>
            </a:bodyPr>
            <a:p>
              <a:pPr defTabSz="914400"/>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rPr>
                <a:t>光伏广电建设，新能源设备</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42000"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750" fill="hold"/>
                                        <p:tgtEl>
                                          <p:spTgt spid="6"/>
                                        </p:tgtEl>
                                        <p:attrNameLst>
                                          <p:attrName>ppt_x</p:attrName>
                                        </p:attrNameLst>
                                      </p:cBhvr>
                                      <p:tavLst>
                                        <p:tav tm="0">
                                          <p:val>
                                            <p:strVal val="#ppt_x"/>
                                          </p:val>
                                        </p:tav>
                                        <p:tav tm="100000">
                                          <p:val>
                                            <p:strVal val="#ppt_x"/>
                                          </p:val>
                                        </p:tav>
                                      </p:tavLst>
                                    </p:anim>
                                    <p:anim calcmode="lin" valueType="num">
                                      <p:cBhvr additive="base">
                                        <p:cTn id="8" dur="75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2" presetClass="entr" presetSubtype="8" fill="hold" nodeType="after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wipe(left)">
                                      <p:cBhvr>
                                        <p:cTn id="12" dur="500"/>
                                        <p:tgtEl>
                                          <p:spTgt spid="26"/>
                                        </p:tgtEl>
                                      </p:cBhvr>
                                    </p:animEffect>
                                  </p:childTnLst>
                                </p:cTn>
                              </p:par>
                              <p:par>
                                <p:cTn id="13" presetID="22" presetClass="entr" presetSubtype="8" fill="hold" nodeType="withEffect">
                                  <p:stCondLst>
                                    <p:cond delay="250"/>
                                  </p:stCondLst>
                                  <p:childTnLst>
                                    <p:set>
                                      <p:cBhvr>
                                        <p:cTn id="14" dur="1" fill="hold">
                                          <p:stCondLst>
                                            <p:cond delay="0"/>
                                          </p:stCondLst>
                                        </p:cTn>
                                        <p:tgtEl>
                                          <p:spTgt spid="27"/>
                                        </p:tgtEl>
                                        <p:attrNameLst>
                                          <p:attrName>style.visibility</p:attrName>
                                        </p:attrNameLst>
                                      </p:cBhvr>
                                      <p:to>
                                        <p:strVal val="visible"/>
                                      </p:to>
                                    </p:set>
                                    <p:animEffect transition="in" filter="wipe(left)">
                                      <p:cBhvr>
                                        <p:cTn id="15" dur="500"/>
                                        <p:tgtEl>
                                          <p:spTgt spid="27"/>
                                        </p:tgtEl>
                                      </p:cBhvr>
                                    </p:animEffect>
                                  </p:childTnLst>
                                </p:cTn>
                              </p:par>
                              <p:par>
                                <p:cTn id="16" presetID="22" presetClass="entr" presetSubtype="8" fill="hold" nodeType="withEffect">
                                  <p:stCondLst>
                                    <p:cond delay="500"/>
                                  </p:stCondLst>
                                  <p:childTnLst>
                                    <p:set>
                                      <p:cBhvr>
                                        <p:cTn id="17" dur="1" fill="hold">
                                          <p:stCondLst>
                                            <p:cond delay="0"/>
                                          </p:stCondLst>
                                        </p:cTn>
                                        <p:tgtEl>
                                          <p:spTgt spid="28"/>
                                        </p:tgtEl>
                                        <p:attrNameLst>
                                          <p:attrName>style.visibility</p:attrName>
                                        </p:attrNameLst>
                                      </p:cBhvr>
                                      <p:to>
                                        <p:strVal val="visible"/>
                                      </p:to>
                                    </p:set>
                                    <p:animEffect transition="in" filter="wipe(left)">
                                      <p:cBhvr>
                                        <p:cTn id="18" dur="500"/>
                                        <p:tgtEl>
                                          <p:spTgt spid="28"/>
                                        </p:tgtEl>
                                      </p:cBhvr>
                                    </p:animEffect>
                                  </p:childTnLst>
                                </p:cTn>
                              </p:par>
                              <p:par>
                                <p:cTn id="19" presetID="22" presetClass="entr" presetSubtype="8" fill="hold" nodeType="withEffect">
                                  <p:stCondLst>
                                    <p:cond delay="750"/>
                                  </p:stCondLst>
                                  <p:childTnLst>
                                    <p:set>
                                      <p:cBhvr>
                                        <p:cTn id="20" dur="1" fill="hold">
                                          <p:stCondLst>
                                            <p:cond delay="0"/>
                                          </p:stCondLst>
                                        </p:cTn>
                                        <p:tgtEl>
                                          <p:spTgt spid="29"/>
                                        </p:tgtEl>
                                        <p:attrNameLst>
                                          <p:attrName>style.visibility</p:attrName>
                                        </p:attrNameLst>
                                      </p:cBhvr>
                                      <p:to>
                                        <p:strVal val="visible"/>
                                      </p:to>
                                    </p:set>
                                    <p:animEffect transition="in" filter="wipe(left)">
                                      <p:cBhvr>
                                        <p:cTn id="21" dur="500"/>
                                        <p:tgtEl>
                                          <p:spTgt spid="29"/>
                                        </p:tgtEl>
                                      </p:cBhvr>
                                    </p:animEffect>
                                  </p:childTnLst>
                                </p:cTn>
                              </p:par>
                              <p:par>
                                <p:cTn id="22" presetID="22" presetClass="entr" presetSubtype="8" fill="hold" nodeType="withEffect">
                                  <p:stCondLst>
                                    <p:cond delay="1000"/>
                                  </p:stCondLst>
                                  <p:childTnLst>
                                    <p:set>
                                      <p:cBhvr>
                                        <p:cTn id="23" dur="1" fill="hold">
                                          <p:stCondLst>
                                            <p:cond delay="0"/>
                                          </p:stCondLst>
                                        </p:cTn>
                                        <p:tgtEl>
                                          <p:spTgt spid="30"/>
                                        </p:tgtEl>
                                        <p:attrNameLst>
                                          <p:attrName>style.visibility</p:attrName>
                                        </p:attrNameLst>
                                      </p:cBhvr>
                                      <p:to>
                                        <p:strVal val="visible"/>
                                      </p:to>
                                    </p:set>
                                    <p:animEffect transition="in" filter="wipe(left)">
                                      <p:cBhvr>
                                        <p:cTn id="24" dur="500"/>
                                        <p:tgtEl>
                                          <p:spTgt spid="30"/>
                                        </p:tgtEl>
                                      </p:cBhvr>
                                    </p:animEffect>
                                  </p:childTnLst>
                                </p:cTn>
                              </p:par>
                              <p:par>
                                <p:cTn id="25" presetID="22" presetClass="entr" presetSubtype="8" fill="hold" nodeType="withEffect">
                                  <p:stCondLst>
                                    <p:cond delay="1250"/>
                                  </p:stCondLst>
                                  <p:childTnLst>
                                    <p:set>
                                      <p:cBhvr>
                                        <p:cTn id="26" dur="1" fill="hold">
                                          <p:stCondLst>
                                            <p:cond delay="0"/>
                                          </p:stCondLst>
                                        </p:cTn>
                                        <p:tgtEl>
                                          <p:spTgt spid="31"/>
                                        </p:tgtEl>
                                        <p:attrNameLst>
                                          <p:attrName>style.visibility</p:attrName>
                                        </p:attrNameLst>
                                      </p:cBhvr>
                                      <p:to>
                                        <p:strVal val="visible"/>
                                      </p:to>
                                    </p:set>
                                    <p:animEffect transition="in" filter="wipe(left)">
                                      <p:cBhvr>
                                        <p:cTn id="27" dur="500"/>
                                        <p:tgtEl>
                                          <p:spTgt spid="31"/>
                                        </p:tgtEl>
                                      </p:cBhvr>
                                    </p:animEffect>
                                  </p:childTnLst>
                                </p:cTn>
                              </p:par>
                              <p:par>
                                <p:cTn id="28" presetID="22" presetClass="entr" presetSubtype="8" fill="hold" nodeType="withEffect">
                                  <p:stCondLst>
                                    <p:cond delay="1000"/>
                                  </p:stCondLst>
                                  <p:childTnLst>
                                    <p:set>
                                      <p:cBhvr>
                                        <p:cTn id="29" dur="1" fill="hold">
                                          <p:stCondLst>
                                            <p:cond delay="0"/>
                                          </p:stCondLst>
                                        </p:cTn>
                                        <p:tgtEl>
                                          <p:spTgt spid="4"/>
                                        </p:tgtEl>
                                        <p:attrNameLst>
                                          <p:attrName>style.visibility</p:attrName>
                                        </p:attrNameLst>
                                      </p:cBhvr>
                                      <p:to>
                                        <p:strVal val="visible"/>
                                      </p:to>
                                    </p:set>
                                    <p:animEffect transition="in" filter="wipe(left)">
                                      <p:cBhvr>
                                        <p:cTn id="30" dur="500"/>
                                        <p:tgtEl>
                                          <p:spTgt spid="4"/>
                                        </p:tgtEl>
                                      </p:cBhvr>
                                    </p:animEffect>
                                  </p:childTnLst>
                                </p:cTn>
                              </p:par>
                              <p:par>
                                <p:cTn id="31" presetID="22" presetClass="entr" presetSubtype="8" fill="hold" nodeType="withEffect">
                                  <p:stCondLst>
                                    <p:cond delay="1250"/>
                                  </p:stCondLst>
                                  <p:childTnLst>
                                    <p:set>
                                      <p:cBhvr>
                                        <p:cTn id="32" dur="1" fill="hold">
                                          <p:stCondLst>
                                            <p:cond delay="0"/>
                                          </p:stCondLst>
                                        </p:cTn>
                                        <p:tgtEl>
                                          <p:spTgt spid="33"/>
                                        </p:tgtEl>
                                        <p:attrNameLst>
                                          <p:attrName>style.visibility</p:attrName>
                                        </p:attrNameLst>
                                      </p:cBhvr>
                                      <p:to>
                                        <p:strVal val="visible"/>
                                      </p:to>
                                    </p:set>
                                    <p:animEffect transition="in" filter="wipe(left)">
                                      <p:cBhvr>
                                        <p:cTn id="3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服务领域</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49" name="组合 48"/>
          <p:cNvGrpSpPr/>
          <p:nvPr/>
        </p:nvGrpSpPr>
        <p:grpSpPr>
          <a:xfrm>
            <a:off x="1759322" y="3083525"/>
            <a:ext cx="8720013" cy="698535"/>
            <a:chOff x="1759322" y="3083525"/>
            <a:chExt cx="8720013" cy="698535"/>
          </a:xfrm>
        </p:grpSpPr>
        <p:cxnSp>
          <p:nvCxnSpPr>
            <p:cNvPr id="12" name="Straight Connector 11"/>
            <p:cNvCxnSpPr>
              <a:stCxn id="7" idx="0"/>
              <a:endCxn id="6" idx="2"/>
            </p:cNvCxnSpPr>
            <p:nvPr/>
          </p:nvCxnSpPr>
          <p:spPr>
            <a:xfrm flipV="1">
              <a:off x="1759322" y="3083525"/>
              <a:ext cx="4346532" cy="69853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3"/>
            <p:cNvCxnSpPr>
              <a:stCxn id="6" idx="2"/>
              <a:endCxn id="8" idx="0"/>
            </p:cNvCxnSpPr>
            <p:nvPr/>
          </p:nvCxnSpPr>
          <p:spPr>
            <a:xfrm flipH="1">
              <a:off x="3938844" y="3083525"/>
              <a:ext cx="2167010" cy="69853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5"/>
            <p:cNvCxnSpPr>
              <a:stCxn id="6" idx="2"/>
              <a:endCxn id="9" idx="0"/>
            </p:cNvCxnSpPr>
            <p:nvPr/>
          </p:nvCxnSpPr>
          <p:spPr>
            <a:xfrm>
              <a:off x="6105854" y="3083525"/>
              <a:ext cx="0" cy="69853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7"/>
            <p:cNvCxnSpPr>
              <a:stCxn id="6" idx="2"/>
              <a:endCxn id="10" idx="0"/>
            </p:cNvCxnSpPr>
            <p:nvPr/>
          </p:nvCxnSpPr>
          <p:spPr>
            <a:xfrm>
              <a:off x="6105855" y="3083525"/>
              <a:ext cx="2193958" cy="69853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9"/>
            <p:cNvCxnSpPr>
              <a:stCxn id="6" idx="2"/>
              <a:endCxn id="11" idx="0"/>
            </p:cNvCxnSpPr>
            <p:nvPr/>
          </p:nvCxnSpPr>
          <p:spPr>
            <a:xfrm>
              <a:off x="6105855" y="3083525"/>
              <a:ext cx="4373480" cy="698535"/>
            </a:xfrm>
            <a:prstGeom prst="line">
              <a:avLst/>
            </a:prstGeom>
            <a:ln w="1270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grpSp>
        <p:nvGrpSpPr>
          <p:cNvPr id="43" name="组合 42"/>
          <p:cNvGrpSpPr/>
          <p:nvPr/>
        </p:nvGrpSpPr>
        <p:grpSpPr>
          <a:xfrm>
            <a:off x="5398896" y="1717040"/>
            <a:ext cx="1413917" cy="1366484"/>
            <a:chOff x="5398896" y="1717040"/>
            <a:chExt cx="1413917" cy="1366484"/>
          </a:xfrm>
        </p:grpSpPr>
        <p:sp>
          <p:nvSpPr>
            <p:cNvPr id="6" name="Rounded Rectangle 3"/>
            <p:cNvSpPr/>
            <p:nvPr/>
          </p:nvSpPr>
          <p:spPr>
            <a:xfrm>
              <a:off x="5398896" y="1717040"/>
              <a:ext cx="1413917" cy="1366484"/>
            </a:xfrm>
            <a:prstGeom prst="roundRect">
              <a:avLst>
                <a:gd name="adj" fmla="val 8236"/>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7" name="Freeform 58"/>
            <p:cNvSpPr/>
            <p:nvPr/>
          </p:nvSpPr>
          <p:spPr bwMode="auto">
            <a:xfrm>
              <a:off x="5900799" y="2207433"/>
              <a:ext cx="439831" cy="455920"/>
            </a:xfrm>
            <a:custGeom>
              <a:avLst/>
              <a:gdLst>
                <a:gd name="T0" fmla="*/ 99 w 137"/>
                <a:gd name="T1" fmla="*/ 57 h 142"/>
                <a:gd name="T2" fmla="*/ 137 w 137"/>
                <a:gd name="T3" fmla="*/ 57 h 142"/>
                <a:gd name="T4" fmla="*/ 76 w 137"/>
                <a:gd name="T5" fmla="*/ 4 h 142"/>
                <a:gd name="T6" fmla="*/ 69 w 137"/>
                <a:gd name="T7" fmla="*/ 0 h 142"/>
                <a:gd name="T8" fmla="*/ 62 w 137"/>
                <a:gd name="T9" fmla="*/ 4 h 142"/>
                <a:gd name="T10" fmla="*/ 0 w 137"/>
                <a:gd name="T11" fmla="*/ 57 h 142"/>
                <a:gd name="T12" fmla="*/ 39 w 137"/>
                <a:gd name="T13" fmla="*/ 57 h 142"/>
                <a:gd name="T14" fmla="*/ 62 w 137"/>
                <a:gd name="T15" fmla="*/ 5 h 142"/>
                <a:gd name="T16" fmla="*/ 62 w 137"/>
                <a:gd name="T17" fmla="*/ 6 h 142"/>
                <a:gd name="T18" fmla="*/ 44 w 137"/>
                <a:gd name="T19" fmla="*/ 57 h 142"/>
                <a:gd name="T20" fmla="*/ 64 w 137"/>
                <a:gd name="T21" fmla="*/ 57 h 142"/>
                <a:gd name="T22" fmla="*/ 64 w 137"/>
                <a:gd name="T23" fmla="*/ 123 h 142"/>
                <a:gd name="T24" fmla="*/ 64 w 137"/>
                <a:gd name="T25" fmla="*/ 125 h 142"/>
                <a:gd name="T26" fmla="*/ 64 w 137"/>
                <a:gd name="T27" fmla="*/ 130 h 142"/>
                <a:gd name="T28" fmla="*/ 76 w 137"/>
                <a:gd name="T29" fmla="*/ 142 h 142"/>
                <a:gd name="T30" fmla="*/ 88 w 137"/>
                <a:gd name="T31" fmla="*/ 130 h 142"/>
                <a:gd name="T32" fmla="*/ 88 w 137"/>
                <a:gd name="T33" fmla="*/ 125 h 142"/>
                <a:gd name="T34" fmla="*/ 79 w 137"/>
                <a:gd name="T35" fmla="*/ 125 h 142"/>
                <a:gd name="T36" fmla="*/ 79 w 137"/>
                <a:gd name="T37" fmla="*/ 127 h 142"/>
                <a:gd name="T38" fmla="*/ 79 w 137"/>
                <a:gd name="T39" fmla="*/ 130 h 142"/>
                <a:gd name="T40" fmla="*/ 76 w 137"/>
                <a:gd name="T41" fmla="*/ 134 h 142"/>
                <a:gd name="T42" fmla="*/ 72 w 137"/>
                <a:gd name="T43" fmla="*/ 130 h 142"/>
                <a:gd name="T44" fmla="*/ 72 w 137"/>
                <a:gd name="T45" fmla="*/ 127 h 142"/>
                <a:gd name="T46" fmla="*/ 72 w 137"/>
                <a:gd name="T47" fmla="*/ 125 h 142"/>
                <a:gd name="T48" fmla="*/ 72 w 137"/>
                <a:gd name="T49" fmla="*/ 112 h 142"/>
                <a:gd name="T50" fmla="*/ 72 w 137"/>
                <a:gd name="T51" fmla="*/ 57 h 142"/>
                <a:gd name="T52" fmla="*/ 94 w 137"/>
                <a:gd name="T53" fmla="*/ 57 h 142"/>
                <a:gd name="T54" fmla="*/ 76 w 137"/>
                <a:gd name="T55" fmla="*/ 6 h 142"/>
                <a:gd name="T56" fmla="*/ 76 w 137"/>
                <a:gd name="T57" fmla="*/ 5 h 142"/>
                <a:gd name="T58" fmla="*/ 99 w 137"/>
                <a:gd name="T59" fmla="*/ 5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37" h="142">
                  <a:moveTo>
                    <a:pt x="99" y="57"/>
                  </a:moveTo>
                  <a:cubicBezTo>
                    <a:pt x="137" y="57"/>
                    <a:pt x="137" y="57"/>
                    <a:pt x="137" y="57"/>
                  </a:cubicBezTo>
                  <a:cubicBezTo>
                    <a:pt x="130" y="29"/>
                    <a:pt x="105" y="7"/>
                    <a:pt x="76" y="4"/>
                  </a:cubicBezTo>
                  <a:cubicBezTo>
                    <a:pt x="74" y="2"/>
                    <a:pt x="72" y="0"/>
                    <a:pt x="69" y="0"/>
                  </a:cubicBezTo>
                  <a:cubicBezTo>
                    <a:pt x="66" y="0"/>
                    <a:pt x="64" y="2"/>
                    <a:pt x="62" y="4"/>
                  </a:cubicBezTo>
                  <a:cubicBezTo>
                    <a:pt x="32" y="7"/>
                    <a:pt x="7" y="28"/>
                    <a:pt x="0" y="57"/>
                  </a:cubicBezTo>
                  <a:cubicBezTo>
                    <a:pt x="39" y="57"/>
                    <a:pt x="39" y="57"/>
                    <a:pt x="39" y="57"/>
                  </a:cubicBezTo>
                  <a:cubicBezTo>
                    <a:pt x="39" y="24"/>
                    <a:pt x="58" y="8"/>
                    <a:pt x="62" y="5"/>
                  </a:cubicBezTo>
                  <a:cubicBezTo>
                    <a:pt x="62" y="5"/>
                    <a:pt x="62" y="5"/>
                    <a:pt x="62" y="6"/>
                  </a:cubicBezTo>
                  <a:cubicBezTo>
                    <a:pt x="41" y="32"/>
                    <a:pt x="44" y="57"/>
                    <a:pt x="44" y="57"/>
                  </a:cubicBezTo>
                  <a:cubicBezTo>
                    <a:pt x="64" y="57"/>
                    <a:pt x="64" y="57"/>
                    <a:pt x="64" y="57"/>
                  </a:cubicBezTo>
                  <a:cubicBezTo>
                    <a:pt x="64" y="123"/>
                    <a:pt x="64" y="123"/>
                    <a:pt x="64" y="123"/>
                  </a:cubicBezTo>
                  <a:cubicBezTo>
                    <a:pt x="64" y="125"/>
                    <a:pt x="64" y="125"/>
                    <a:pt x="64" y="125"/>
                  </a:cubicBezTo>
                  <a:cubicBezTo>
                    <a:pt x="64" y="130"/>
                    <a:pt x="64" y="130"/>
                    <a:pt x="64" y="130"/>
                  </a:cubicBezTo>
                  <a:cubicBezTo>
                    <a:pt x="64" y="137"/>
                    <a:pt x="69" y="142"/>
                    <a:pt x="76" y="142"/>
                  </a:cubicBezTo>
                  <a:cubicBezTo>
                    <a:pt x="82" y="142"/>
                    <a:pt x="88" y="137"/>
                    <a:pt x="88" y="130"/>
                  </a:cubicBezTo>
                  <a:cubicBezTo>
                    <a:pt x="88" y="125"/>
                    <a:pt x="88" y="125"/>
                    <a:pt x="88" y="125"/>
                  </a:cubicBezTo>
                  <a:cubicBezTo>
                    <a:pt x="79" y="125"/>
                    <a:pt x="79" y="125"/>
                    <a:pt x="79" y="125"/>
                  </a:cubicBezTo>
                  <a:cubicBezTo>
                    <a:pt x="79" y="127"/>
                    <a:pt x="79" y="127"/>
                    <a:pt x="79" y="127"/>
                  </a:cubicBezTo>
                  <a:cubicBezTo>
                    <a:pt x="79" y="130"/>
                    <a:pt x="79" y="130"/>
                    <a:pt x="79" y="130"/>
                  </a:cubicBezTo>
                  <a:cubicBezTo>
                    <a:pt x="79" y="132"/>
                    <a:pt x="78" y="134"/>
                    <a:pt x="76" y="134"/>
                  </a:cubicBezTo>
                  <a:cubicBezTo>
                    <a:pt x="74" y="134"/>
                    <a:pt x="72" y="132"/>
                    <a:pt x="72" y="130"/>
                  </a:cubicBezTo>
                  <a:cubicBezTo>
                    <a:pt x="72" y="127"/>
                    <a:pt x="72" y="127"/>
                    <a:pt x="72" y="127"/>
                  </a:cubicBezTo>
                  <a:cubicBezTo>
                    <a:pt x="72" y="125"/>
                    <a:pt x="72" y="125"/>
                    <a:pt x="72" y="125"/>
                  </a:cubicBezTo>
                  <a:cubicBezTo>
                    <a:pt x="72" y="112"/>
                    <a:pt x="72" y="112"/>
                    <a:pt x="72" y="112"/>
                  </a:cubicBezTo>
                  <a:cubicBezTo>
                    <a:pt x="72" y="57"/>
                    <a:pt x="72" y="57"/>
                    <a:pt x="72" y="57"/>
                  </a:cubicBezTo>
                  <a:cubicBezTo>
                    <a:pt x="94" y="57"/>
                    <a:pt x="94" y="57"/>
                    <a:pt x="94" y="57"/>
                  </a:cubicBezTo>
                  <a:cubicBezTo>
                    <a:pt x="94" y="57"/>
                    <a:pt x="97" y="32"/>
                    <a:pt x="76" y="6"/>
                  </a:cubicBezTo>
                  <a:cubicBezTo>
                    <a:pt x="76" y="5"/>
                    <a:pt x="76" y="5"/>
                    <a:pt x="76" y="5"/>
                  </a:cubicBezTo>
                  <a:cubicBezTo>
                    <a:pt x="80" y="8"/>
                    <a:pt x="99" y="24"/>
                    <a:pt x="99" y="57"/>
                  </a:cubicBezTo>
                  <a:close/>
                </a:path>
              </a:pathLst>
            </a:custGeom>
            <a:solidFill>
              <a:schemeClr val="bg1"/>
            </a:solidFill>
            <a:ln>
              <a:noFill/>
            </a:ln>
          </p:spPr>
          <p:txBody>
            <a:bodyPr vert="horz" wrap="square" lIns="121920" tIns="60960" rIns="121920" bIns="60960" numCol="1" anchor="t" anchorCtr="0" compatLnSpc="1"/>
            <a:lstStyle/>
            <a:p>
              <a:endParaRPr lang="en-US" sz="2400"/>
            </a:p>
          </p:txBody>
        </p:sp>
      </p:grpSp>
      <p:grpSp>
        <p:nvGrpSpPr>
          <p:cNvPr id="48" name="组合 47"/>
          <p:cNvGrpSpPr/>
          <p:nvPr/>
        </p:nvGrpSpPr>
        <p:grpSpPr>
          <a:xfrm>
            <a:off x="9786812" y="3782059"/>
            <a:ext cx="1385045" cy="1338581"/>
            <a:chOff x="9786812" y="3782059"/>
            <a:chExt cx="1385045" cy="1338581"/>
          </a:xfrm>
        </p:grpSpPr>
        <p:sp>
          <p:nvSpPr>
            <p:cNvPr id="11" name="Rounded Rectangle 10"/>
            <p:cNvSpPr/>
            <p:nvPr/>
          </p:nvSpPr>
          <p:spPr>
            <a:xfrm>
              <a:off x="9786812" y="3782059"/>
              <a:ext cx="1385045" cy="1338581"/>
            </a:xfrm>
            <a:prstGeom prst="roundRect">
              <a:avLst>
                <a:gd name="adj" fmla="val 8236"/>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18" name="Group 32"/>
            <p:cNvGrpSpPr/>
            <p:nvPr/>
          </p:nvGrpSpPr>
          <p:grpSpPr>
            <a:xfrm>
              <a:off x="10192724" y="4327284"/>
              <a:ext cx="558170" cy="304045"/>
              <a:chOff x="6750050" y="3321051"/>
              <a:chExt cx="195263" cy="106363"/>
            </a:xfrm>
            <a:solidFill>
              <a:schemeClr val="bg1"/>
            </a:solidFill>
          </p:grpSpPr>
          <p:sp>
            <p:nvSpPr>
              <p:cNvPr id="19" name="Freeform 30"/>
              <p:cNvSpPr>
                <a:spLocks noEditPoints="1"/>
              </p:cNvSpPr>
              <p:nvPr/>
            </p:nvSpPr>
            <p:spPr bwMode="auto">
              <a:xfrm>
                <a:off x="6750050" y="3321051"/>
                <a:ext cx="141288" cy="106363"/>
              </a:xfrm>
              <a:custGeom>
                <a:avLst/>
                <a:gdLst>
                  <a:gd name="T0" fmla="*/ 26 w 87"/>
                  <a:gd name="T1" fmla="*/ 23 h 65"/>
                  <a:gd name="T2" fmla="*/ 26 w 87"/>
                  <a:gd name="T3" fmla="*/ 33 h 65"/>
                  <a:gd name="T4" fmla="*/ 8 w 87"/>
                  <a:gd name="T5" fmla="*/ 17 h 65"/>
                  <a:gd name="T6" fmla="*/ 8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1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7" y="33"/>
                      <a:pt x="8" y="17"/>
                      <a:pt x="8" y="17"/>
                    </a:cubicBezTo>
                    <a:cubicBezTo>
                      <a:pt x="8" y="0"/>
                      <a:pt x="8" y="0"/>
                      <a:pt x="8"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1" y="65"/>
                      <a:pt x="87" y="65"/>
                      <a:pt x="87" y="65"/>
                    </a:cubicBezTo>
                    <a:cubicBezTo>
                      <a:pt x="87" y="9"/>
                      <a:pt x="87" y="9"/>
                      <a:pt x="87" y="9"/>
                    </a:cubicBezTo>
                    <a:cubicBezTo>
                      <a:pt x="87" y="9"/>
                      <a:pt x="60" y="9"/>
                      <a:pt x="41" y="9"/>
                    </a:cubicBezTo>
                    <a:cubicBezTo>
                      <a:pt x="26"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grpFill/>
              <a:ln>
                <a:noFill/>
              </a:ln>
            </p:spPr>
            <p:txBody>
              <a:bodyPr vert="horz" wrap="square" lIns="121920" tIns="60960" rIns="121920" bIns="60960" numCol="1" anchor="t" anchorCtr="0" compatLnSpc="1"/>
              <a:lstStyle/>
              <a:p>
                <a:endParaRPr lang="en-US" sz="2400"/>
              </a:p>
            </p:txBody>
          </p:sp>
          <p:sp>
            <p:nvSpPr>
              <p:cNvPr id="20" name="Freeform 31"/>
              <p:cNvSpPr>
                <a:spLocks noEditPoints="1"/>
              </p:cNvSpPr>
              <p:nvPr/>
            </p:nvSpPr>
            <p:spPr bwMode="auto">
              <a:xfrm>
                <a:off x="6897688" y="3397251"/>
                <a:ext cx="47625" cy="17463"/>
              </a:xfrm>
              <a:custGeom>
                <a:avLst/>
                <a:gdLst>
                  <a:gd name="T0" fmla="*/ 0 w 29"/>
                  <a:gd name="T1" fmla="*/ 10 h 10"/>
                  <a:gd name="T2" fmla="*/ 29 w 29"/>
                  <a:gd name="T3" fmla="*/ 10 h 10"/>
                  <a:gd name="T4" fmla="*/ 29 w 29"/>
                  <a:gd name="T5" fmla="*/ 0 h 10"/>
                  <a:gd name="T6" fmla="*/ 0 w 29"/>
                  <a:gd name="T7" fmla="*/ 0 h 10"/>
                  <a:gd name="T8" fmla="*/ 0 w 29"/>
                  <a:gd name="T9" fmla="*/ 10 h 10"/>
                  <a:gd name="T10" fmla="*/ 24 w 29"/>
                  <a:gd name="T11" fmla="*/ 2 h 10"/>
                  <a:gd name="T12" fmla="*/ 27 w 29"/>
                  <a:gd name="T13" fmla="*/ 5 h 10"/>
                  <a:gd name="T14" fmla="*/ 24 w 29"/>
                  <a:gd name="T15" fmla="*/ 8 h 10"/>
                  <a:gd name="T16" fmla="*/ 21 w 29"/>
                  <a:gd name="T17" fmla="*/ 5 h 10"/>
                  <a:gd name="T18" fmla="*/ 24 w 29"/>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10"/>
                    </a:moveTo>
                    <a:cubicBezTo>
                      <a:pt x="29" y="10"/>
                      <a:pt x="29" y="10"/>
                      <a:pt x="29" y="10"/>
                    </a:cubicBezTo>
                    <a:cubicBezTo>
                      <a:pt x="29" y="0"/>
                      <a:pt x="29" y="0"/>
                      <a:pt x="29" y="0"/>
                    </a:cubicBezTo>
                    <a:cubicBezTo>
                      <a:pt x="0" y="0"/>
                      <a:pt x="0" y="0"/>
                      <a:pt x="0" y="0"/>
                    </a:cubicBezTo>
                    <a:lnTo>
                      <a:pt x="0" y="10"/>
                    </a:lnTo>
                    <a:close/>
                    <a:moveTo>
                      <a:pt x="24" y="2"/>
                    </a:moveTo>
                    <a:cubicBezTo>
                      <a:pt x="26" y="2"/>
                      <a:pt x="27" y="4"/>
                      <a:pt x="27" y="5"/>
                    </a:cubicBezTo>
                    <a:cubicBezTo>
                      <a:pt x="27" y="7"/>
                      <a:pt x="26" y="8"/>
                      <a:pt x="24" y="8"/>
                    </a:cubicBezTo>
                    <a:cubicBezTo>
                      <a:pt x="23" y="8"/>
                      <a:pt x="21" y="7"/>
                      <a:pt x="21" y="5"/>
                    </a:cubicBezTo>
                    <a:cubicBezTo>
                      <a:pt x="21" y="4"/>
                      <a:pt x="23" y="2"/>
                      <a:pt x="24" y="2"/>
                    </a:cubicBezTo>
                    <a:close/>
                  </a:path>
                </a:pathLst>
              </a:custGeom>
              <a:grpFill/>
              <a:ln>
                <a:noFill/>
              </a:ln>
            </p:spPr>
            <p:txBody>
              <a:bodyPr vert="horz" wrap="square" lIns="121920" tIns="60960" rIns="121920" bIns="60960" numCol="1" anchor="t" anchorCtr="0" compatLnSpc="1"/>
              <a:lstStyle/>
              <a:p>
                <a:endParaRPr lang="en-US" sz="2400"/>
              </a:p>
            </p:txBody>
          </p:sp>
          <p:sp>
            <p:nvSpPr>
              <p:cNvPr id="21" name="Freeform 32"/>
              <p:cNvSpPr>
                <a:spLocks noEditPoints="1"/>
              </p:cNvSpPr>
              <p:nvPr/>
            </p:nvSpPr>
            <p:spPr bwMode="auto">
              <a:xfrm>
                <a:off x="6897688" y="3352801"/>
                <a:ext cx="47625" cy="15875"/>
              </a:xfrm>
              <a:custGeom>
                <a:avLst/>
                <a:gdLst>
                  <a:gd name="T0" fmla="*/ 0 w 29"/>
                  <a:gd name="T1" fmla="*/ 0 h 10"/>
                  <a:gd name="T2" fmla="*/ 0 w 29"/>
                  <a:gd name="T3" fmla="*/ 10 h 10"/>
                  <a:gd name="T4" fmla="*/ 29 w 29"/>
                  <a:gd name="T5" fmla="*/ 10 h 10"/>
                  <a:gd name="T6" fmla="*/ 29 w 29"/>
                  <a:gd name="T7" fmla="*/ 0 h 10"/>
                  <a:gd name="T8" fmla="*/ 0 w 29"/>
                  <a:gd name="T9" fmla="*/ 0 h 10"/>
                  <a:gd name="T10" fmla="*/ 24 w 29"/>
                  <a:gd name="T11" fmla="*/ 8 h 10"/>
                  <a:gd name="T12" fmla="*/ 21 w 29"/>
                  <a:gd name="T13" fmla="*/ 5 h 10"/>
                  <a:gd name="T14" fmla="*/ 24 w 29"/>
                  <a:gd name="T15" fmla="*/ 2 h 10"/>
                  <a:gd name="T16" fmla="*/ 27 w 29"/>
                  <a:gd name="T17" fmla="*/ 5 h 10"/>
                  <a:gd name="T18" fmla="*/ 24 w 2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0"/>
                    </a:moveTo>
                    <a:cubicBezTo>
                      <a:pt x="0" y="10"/>
                      <a:pt x="0" y="10"/>
                      <a:pt x="0" y="10"/>
                    </a:cubicBezTo>
                    <a:cubicBezTo>
                      <a:pt x="29" y="10"/>
                      <a:pt x="29" y="10"/>
                      <a:pt x="29" y="10"/>
                    </a:cubicBezTo>
                    <a:cubicBezTo>
                      <a:pt x="29" y="0"/>
                      <a:pt x="29" y="0"/>
                      <a:pt x="29" y="0"/>
                    </a:cubicBezTo>
                    <a:lnTo>
                      <a:pt x="0" y="0"/>
                    </a:lnTo>
                    <a:close/>
                    <a:moveTo>
                      <a:pt x="24" y="8"/>
                    </a:moveTo>
                    <a:cubicBezTo>
                      <a:pt x="23" y="8"/>
                      <a:pt x="21" y="7"/>
                      <a:pt x="21" y="5"/>
                    </a:cubicBezTo>
                    <a:cubicBezTo>
                      <a:pt x="21" y="4"/>
                      <a:pt x="23" y="2"/>
                      <a:pt x="24" y="2"/>
                    </a:cubicBezTo>
                    <a:cubicBezTo>
                      <a:pt x="26" y="2"/>
                      <a:pt x="27" y="4"/>
                      <a:pt x="27" y="5"/>
                    </a:cubicBezTo>
                    <a:cubicBezTo>
                      <a:pt x="27" y="7"/>
                      <a:pt x="26" y="8"/>
                      <a:pt x="24" y="8"/>
                    </a:cubicBezTo>
                    <a:close/>
                  </a:path>
                </a:pathLst>
              </a:custGeom>
              <a:grpFill/>
              <a:ln>
                <a:noFill/>
              </a:ln>
            </p:spPr>
            <p:txBody>
              <a:bodyPr vert="horz" wrap="square" lIns="121920" tIns="60960" rIns="121920" bIns="60960" numCol="1" anchor="t" anchorCtr="0" compatLnSpc="1"/>
              <a:lstStyle/>
              <a:p>
                <a:endParaRPr lang="en-US" sz="2400"/>
              </a:p>
            </p:txBody>
          </p:sp>
        </p:grpSp>
      </p:grpSp>
      <p:sp>
        <p:nvSpPr>
          <p:cNvPr id="9" name="Rounded Rectangle 8"/>
          <p:cNvSpPr/>
          <p:nvPr/>
        </p:nvSpPr>
        <p:spPr>
          <a:xfrm>
            <a:off x="5413375" y="3782060"/>
            <a:ext cx="1384935" cy="1338580"/>
          </a:xfrm>
          <a:prstGeom prst="roundRect">
            <a:avLst>
              <a:gd name="adj" fmla="val 8236"/>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44" name="组合 43"/>
          <p:cNvGrpSpPr/>
          <p:nvPr/>
        </p:nvGrpSpPr>
        <p:grpSpPr>
          <a:xfrm>
            <a:off x="1066800" y="3782059"/>
            <a:ext cx="1385045" cy="1338581"/>
            <a:chOff x="1066800" y="3782059"/>
            <a:chExt cx="1385045" cy="1338581"/>
          </a:xfrm>
        </p:grpSpPr>
        <p:sp>
          <p:nvSpPr>
            <p:cNvPr id="7" name="Rounded Rectangle 6"/>
            <p:cNvSpPr/>
            <p:nvPr/>
          </p:nvSpPr>
          <p:spPr>
            <a:xfrm>
              <a:off x="1066800" y="3782059"/>
              <a:ext cx="1385045" cy="1338581"/>
            </a:xfrm>
            <a:prstGeom prst="roundRect">
              <a:avLst>
                <a:gd name="adj" fmla="val 8236"/>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grpSp>
          <p:nvGrpSpPr>
            <p:cNvPr id="23" name="Group 37"/>
            <p:cNvGrpSpPr/>
            <p:nvPr/>
          </p:nvGrpSpPr>
          <p:grpSpPr>
            <a:xfrm>
              <a:off x="1464388" y="4267246"/>
              <a:ext cx="619587" cy="424121"/>
              <a:chOff x="2324100" y="1814513"/>
              <a:chExt cx="266700" cy="182563"/>
            </a:xfrm>
            <a:solidFill>
              <a:schemeClr val="bg1"/>
            </a:solidFill>
          </p:grpSpPr>
          <p:sp>
            <p:nvSpPr>
              <p:cNvPr id="24" name="Freeform 38"/>
              <p:cNvSpPr>
                <a:spLocks noEditPoints="1"/>
              </p:cNvSpPr>
              <p:nvPr/>
            </p:nvSpPr>
            <p:spPr bwMode="auto">
              <a:xfrm>
                <a:off x="2324100" y="1814513"/>
                <a:ext cx="188913" cy="182563"/>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sp>
            <p:nvSpPr>
              <p:cNvPr id="25" name="Freeform 39"/>
              <p:cNvSpPr>
                <a:spLocks noEditPoints="1"/>
              </p:cNvSpPr>
              <p:nvPr/>
            </p:nvSpPr>
            <p:spPr bwMode="auto">
              <a:xfrm>
                <a:off x="2501900" y="1905001"/>
                <a:ext cx="88900" cy="90488"/>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21920" tIns="60960" rIns="121920" bIns="60960" numCol="1" anchor="t" anchorCtr="0" compatLnSpc="1"/>
              <a:lstStyle/>
              <a:p>
                <a:endParaRPr lang="en-US" sz="2400"/>
              </a:p>
            </p:txBody>
          </p:sp>
        </p:grpSp>
      </p:grpSp>
      <p:sp>
        <p:nvSpPr>
          <p:cNvPr id="8" name="Rounded Rectangle 7"/>
          <p:cNvSpPr/>
          <p:nvPr/>
        </p:nvSpPr>
        <p:spPr>
          <a:xfrm>
            <a:off x="3246120" y="3782060"/>
            <a:ext cx="1384935" cy="1338580"/>
          </a:xfrm>
          <a:prstGeom prst="roundRect">
            <a:avLst>
              <a:gd name="adj" fmla="val 8236"/>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Rounded Rectangle 9"/>
          <p:cNvSpPr/>
          <p:nvPr/>
        </p:nvSpPr>
        <p:spPr>
          <a:xfrm>
            <a:off x="7607300" y="3782060"/>
            <a:ext cx="1384935" cy="1338580"/>
          </a:xfrm>
          <a:prstGeom prst="roundRect">
            <a:avLst>
              <a:gd name="adj" fmla="val 8236"/>
            </a:avLst>
          </a:prstGeom>
          <a:solidFill>
            <a:srgbClr val="DADAD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32" name="矩形 31"/>
          <p:cNvSpPr/>
          <p:nvPr/>
        </p:nvSpPr>
        <p:spPr bwMode="auto">
          <a:xfrm>
            <a:off x="706588" y="5734205"/>
            <a:ext cx="2141543" cy="460375"/>
          </a:xfrm>
          <a:prstGeom prst="rect">
            <a:avLst/>
          </a:prstGeom>
          <a:noFill/>
        </p:spPr>
        <p:txBody>
          <a:bodyPr wrap="square">
            <a:spAutoFit/>
          </a:bodyPr>
          <a:lstStyle/>
          <a:p>
            <a:pPr algn="ctr" fontAlgn="auto">
              <a:spcBef>
                <a:spcPts val="0"/>
              </a:spcBef>
              <a:spcAft>
                <a:spcPts val="0"/>
              </a:spcAft>
              <a:defRPr/>
            </a:pPr>
            <a:r>
              <a:rPr lang="zh-CN" altLang="en-US" sz="2400" b="1" dirty="0">
                <a:solidFill>
                  <a:srgbClr val="365FAA"/>
                </a:solidFill>
                <a:latin typeface="微软雅黑" panose="020B0503020204020204" pitchFamily="34" charset="-122"/>
                <a:ea typeface="微软雅黑" panose="020B0503020204020204" pitchFamily="34" charset="-122"/>
              </a:rPr>
              <a:t>系统集成</a:t>
            </a:r>
            <a:endParaRPr lang="zh-CN" altLang="en-US" sz="2400" b="1" dirty="0">
              <a:solidFill>
                <a:srgbClr val="365FAA"/>
              </a:solidFill>
              <a:latin typeface="微软雅黑" panose="020B0503020204020204" pitchFamily="34" charset="-122"/>
              <a:ea typeface="微软雅黑" panose="020B0503020204020204" pitchFamily="34" charset="-122"/>
            </a:endParaRPr>
          </a:p>
        </p:txBody>
      </p:sp>
      <p:sp>
        <p:nvSpPr>
          <p:cNvPr id="33" name="矩形 32"/>
          <p:cNvSpPr/>
          <p:nvPr/>
        </p:nvSpPr>
        <p:spPr bwMode="auto">
          <a:xfrm>
            <a:off x="2865841" y="5734205"/>
            <a:ext cx="2141543" cy="460375"/>
          </a:xfrm>
          <a:prstGeom prst="rect">
            <a:avLst/>
          </a:prstGeom>
          <a:noFill/>
        </p:spPr>
        <p:txBody>
          <a:bodyPr wrap="square">
            <a:spAutoFit/>
          </a:bodyPr>
          <a:lstStyle/>
          <a:p>
            <a:pPr algn="ctr" fontAlgn="auto">
              <a:spcBef>
                <a:spcPts val="0"/>
              </a:spcBef>
              <a:spcAft>
                <a:spcPts val="0"/>
              </a:spcAft>
              <a:defRPr/>
            </a:pPr>
            <a:r>
              <a:rPr lang="zh-CN" altLang="en-US" sz="2400" b="1" dirty="0">
                <a:solidFill>
                  <a:srgbClr val="365FAA"/>
                </a:solidFill>
                <a:latin typeface="微软雅黑" panose="020B0503020204020204" pitchFamily="34" charset="-122"/>
                <a:ea typeface="微软雅黑" panose="020B0503020204020204" pitchFamily="34" charset="-122"/>
              </a:rPr>
              <a:t>智能</a:t>
            </a:r>
            <a:r>
              <a:rPr lang="zh-CN" altLang="en-US" sz="2400" b="1" dirty="0">
                <a:solidFill>
                  <a:srgbClr val="365FAA"/>
                </a:solidFill>
                <a:latin typeface="微软雅黑" panose="020B0503020204020204" pitchFamily="34" charset="-122"/>
                <a:ea typeface="微软雅黑" panose="020B0503020204020204" pitchFamily="34" charset="-122"/>
              </a:rPr>
              <a:t>运维</a:t>
            </a:r>
            <a:endParaRPr lang="zh-CN" altLang="en-US" sz="2400" b="1" dirty="0">
              <a:solidFill>
                <a:srgbClr val="365FAA"/>
              </a:solidFill>
              <a:latin typeface="微软雅黑" panose="020B0503020204020204" pitchFamily="34" charset="-122"/>
              <a:ea typeface="微软雅黑" panose="020B0503020204020204" pitchFamily="34" charset="-122"/>
            </a:endParaRPr>
          </a:p>
        </p:txBody>
      </p:sp>
      <p:sp>
        <p:nvSpPr>
          <p:cNvPr id="34" name="矩形 33"/>
          <p:cNvSpPr/>
          <p:nvPr/>
        </p:nvSpPr>
        <p:spPr bwMode="auto">
          <a:xfrm>
            <a:off x="5025064" y="5734205"/>
            <a:ext cx="2141543" cy="460375"/>
          </a:xfrm>
          <a:prstGeom prst="rect">
            <a:avLst/>
          </a:prstGeom>
          <a:noFill/>
        </p:spPr>
        <p:txBody>
          <a:bodyPr wrap="square">
            <a:spAutoFit/>
          </a:bodyPr>
          <a:lstStyle/>
          <a:p>
            <a:pPr algn="ctr" fontAlgn="auto">
              <a:spcBef>
                <a:spcPts val="0"/>
              </a:spcBef>
              <a:spcAft>
                <a:spcPts val="0"/>
              </a:spcAft>
              <a:defRPr/>
            </a:pPr>
            <a:r>
              <a:rPr lang="zh-CN" altLang="en-US" sz="2400" b="1" dirty="0">
                <a:solidFill>
                  <a:srgbClr val="365FAA"/>
                </a:solidFill>
                <a:latin typeface="微软雅黑" panose="020B0503020204020204" pitchFamily="34" charset="-122"/>
                <a:ea typeface="微软雅黑" panose="020B0503020204020204" pitchFamily="34" charset="-122"/>
              </a:rPr>
              <a:t>工业互联网</a:t>
            </a:r>
            <a:endParaRPr lang="zh-CN" altLang="en-US" sz="2400" b="1" dirty="0">
              <a:solidFill>
                <a:srgbClr val="365FAA"/>
              </a:solidFill>
              <a:latin typeface="微软雅黑" panose="020B0503020204020204" pitchFamily="34" charset="-122"/>
              <a:ea typeface="微软雅黑" panose="020B0503020204020204" pitchFamily="34" charset="-122"/>
            </a:endParaRPr>
          </a:p>
        </p:txBody>
      </p:sp>
      <p:sp>
        <p:nvSpPr>
          <p:cNvPr id="35" name="矩形 34"/>
          <p:cNvSpPr/>
          <p:nvPr/>
        </p:nvSpPr>
        <p:spPr bwMode="auto">
          <a:xfrm>
            <a:off x="7271312" y="5734205"/>
            <a:ext cx="2141543" cy="460375"/>
          </a:xfrm>
          <a:prstGeom prst="rect">
            <a:avLst/>
          </a:prstGeom>
          <a:noFill/>
        </p:spPr>
        <p:txBody>
          <a:bodyPr wrap="square">
            <a:spAutoFit/>
          </a:bodyPr>
          <a:lstStyle/>
          <a:p>
            <a:pPr algn="ctr" fontAlgn="auto">
              <a:spcBef>
                <a:spcPts val="0"/>
              </a:spcBef>
              <a:spcAft>
                <a:spcPts val="0"/>
              </a:spcAft>
              <a:defRPr/>
            </a:pPr>
            <a:r>
              <a:rPr lang="zh-CN" altLang="en-US" sz="2400" b="1" dirty="0">
                <a:solidFill>
                  <a:srgbClr val="365FAA"/>
                </a:solidFill>
                <a:latin typeface="微软雅黑" panose="020B0503020204020204" pitchFamily="34" charset="-122"/>
                <a:ea typeface="微软雅黑" panose="020B0503020204020204" pitchFamily="34" charset="-122"/>
              </a:rPr>
              <a:t>环境</a:t>
            </a:r>
            <a:r>
              <a:rPr lang="zh-CN" altLang="en-US" sz="2400" b="1" dirty="0">
                <a:solidFill>
                  <a:srgbClr val="365FAA"/>
                </a:solidFill>
                <a:latin typeface="微软雅黑" panose="020B0503020204020204" pitchFamily="34" charset="-122"/>
                <a:ea typeface="微软雅黑" panose="020B0503020204020204" pitchFamily="34" charset="-122"/>
              </a:rPr>
              <a:t>监测</a:t>
            </a:r>
            <a:endParaRPr lang="zh-CN" altLang="en-US" sz="2400" b="1" dirty="0">
              <a:solidFill>
                <a:srgbClr val="365FAA"/>
              </a:solidFill>
              <a:latin typeface="微软雅黑" panose="020B0503020204020204" pitchFamily="34" charset="-122"/>
              <a:ea typeface="微软雅黑" panose="020B0503020204020204" pitchFamily="34" charset="-122"/>
            </a:endParaRPr>
          </a:p>
        </p:txBody>
      </p:sp>
      <p:sp>
        <p:nvSpPr>
          <p:cNvPr id="36" name="矩形 35"/>
          <p:cNvSpPr/>
          <p:nvPr/>
        </p:nvSpPr>
        <p:spPr bwMode="auto">
          <a:xfrm>
            <a:off x="9687740" y="5718524"/>
            <a:ext cx="2141543" cy="460375"/>
          </a:xfrm>
          <a:prstGeom prst="rect">
            <a:avLst/>
          </a:prstGeom>
          <a:noFill/>
        </p:spPr>
        <p:txBody>
          <a:bodyPr wrap="square">
            <a:spAutoFit/>
          </a:bodyPr>
          <a:lstStyle/>
          <a:p>
            <a:pPr fontAlgn="auto">
              <a:spcBef>
                <a:spcPts val="0"/>
              </a:spcBef>
              <a:spcAft>
                <a:spcPts val="0"/>
              </a:spcAft>
              <a:defRPr/>
            </a:pPr>
            <a:r>
              <a:rPr lang="zh-CN" altLang="en-US" sz="2400" b="1" dirty="0">
                <a:solidFill>
                  <a:srgbClr val="365FAA"/>
                </a:solidFill>
                <a:latin typeface="微软雅黑" panose="020B0503020204020204" pitchFamily="34" charset="-122"/>
                <a:ea typeface="微软雅黑" panose="020B0503020204020204" pitchFamily="34" charset="-122"/>
              </a:rPr>
              <a:t>智慧能源</a:t>
            </a:r>
            <a:endParaRPr lang="zh-CN" altLang="en-US" sz="2400" b="1" dirty="0">
              <a:solidFill>
                <a:srgbClr val="365FAA"/>
              </a:solidFill>
              <a:latin typeface="微软雅黑" panose="020B0503020204020204" pitchFamily="34" charset="-122"/>
              <a:ea typeface="微软雅黑" panose="020B0503020204020204" pitchFamily="34" charset="-122"/>
            </a:endParaRPr>
          </a:p>
        </p:txBody>
      </p:sp>
      <p:pic>
        <p:nvPicPr>
          <p:cNvPr id="4" name="图片 3" descr="303b32303139323638363bcaf7d2b6"/>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846695" y="3983355"/>
            <a:ext cx="914400" cy="914400"/>
          </a:xfrm>
          <a:prstGeom prst="rect">
            <a:avLst/>
          </a:prstGeom>
        </p:spPr>
      </p:pic>
      <p:pic>
        <p:nvPicPr>
          <p:cNvPr id="37" name="图片 36" descr="32303036343138353b32303037313630373bb6feceacc2eb"/>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481705" y="3994150"/>
            <a:ext cx="914400" cy="914400"/>
          </a:xfrm>
          <a:prstGeom prst="rect">
            <a:avLst/>
          </a:prstGeom>
        </p:spPr>
      </p:pic>
      <p:pic>
        <p:nvPicPr>
          <p:cNvPr id="38" name="图片 37" descr="32303038313139313b32303038313039333bb5e7c4d4"/>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663565" y="4006850"/>
            <a:ext cx="914400" cy="914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55" presetClass="entr" presetSubtype="0" fill="hold" nodeType="after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p:cTn id="11" dur="1000" fill="hold"/>
                                        <p:tgtEl>
                                          <p:spTgt spid="49"/>
                                        </p:tgtEl>
                                        <p:attrNameLst>
                                          <p:attrName>ppt_w</p:attrName>
                                        </p:attrNameLst>
                                      </p:cBhvr>
                                      <p:tavLst>
                                        <p:tav tm="0">
                                          <p:val>
                                            <p:strVal val="#ppt_w*0.70"/>
                                          </p:val>
                                        </p:tav>
                                        <p:tav tm="100000">
                                          <p:val>
                                            <p:strVal val="#ppt_w"/>
                                          </p:val>
                                        </p:tav>
                                      </p:tavLst>
                                    </p:anim>
                                    <p:anim calcmode="lin" valueType="num">
                                      <p:cBhvr>
                                        <p:cTn id="12" dur="1000" fill="hold"/>
                                        <p:tgtEl>
                                          <p:spTgt spid="49"/>
                                        </p:tgtEl>
                                        <p:attrNameLst>
                                          <p:attrName>ppt_h</p:attrName>
                                        </p:attrNameLst>
                                      </p:cBhvr>
                                      <p:tavLst>
                                        <p:tav tm="0">
                                          <p:val>
                                            <p:strVal val="#ppt_h"/>
                                          </p:val>
                                        </p:tav>
                                        <p:tav tm="100000">
                                          <p:val>
                                            <p:strVal val="#ppt_h"/>
                                          </p:val>
                                        </p:tav>
                                      </p:tavLst>
                                    </p:anim>
                                    <p:animEffect transition="in" filter="fade">
                                      <p:cBhvr>
                                        <p:cTn id="13" dur="1000"/>
                                        <p:tgtEl>
                                          <p:spTgt spid="49"/>
                                        </p:tgtEl>
                                      </p:cBhvr>
                                    </p:animEffect>
                                  </p:childTnLst>
                                </p:cTn>
                              </p:par>
                            </p:childTnLst>
                          </p:cTn>
                        </p:par>
                        <p:par>
                          <p:cTn id="14" fill="hold">
                            <p:stCondLst>
                              <p:cond delay="1500"/>
                            </p:stCondLst>
                            <p:childTnLst>
                              <p:par>
                                <p:cTn id="15" presetID="2" presetClass="entr" presetSubtype="8" fill="hold" grpId="0" nodeType="afterEffect">
                                  <p:stCondLst>
                                    <p:cond delay="0"/>
                                  </p:stCondLst>
                                  <p:childTnLst>
                                    <p:set>
                                      <p:cBhvr>
                                        <p:cTn id="16" dur="1" fill="hold">
                                          <p:stCondLst>
                                            <p:cond delay="0"/>
                                          </p:stCondLst>
                                        </p:cTn>
                                        <p:tgtEl>
                                          <p:spTgt spid="32"/>
                                        </p:tgtEl>
                                        <p:attrNameLst>
                                          <p:attrName>style.visibility</p:attrName>
                                        </p:attrNameLst>
                                      </p:cBhvr>
                                      <p:to>
                                        <p:strVal val="visible"/>
                                      </p:to>
                                    </p:set>
                                    <p:anim calcmode="lin" valueType="num">
                                      <p:cBhvr additive="base">
                                        <p:cTn id="17" dur="500" fill="hold"/>
                                        <p:tgtEl>
                                          <p:spTgt spid="32"/>
                                        </p:tgtEl>
                                        <p:attrNameLst>
                                          <p:attrName>ppt_x</p:attrName>
                                        </p:attrNameLst>
                                      </p:cBhvr>
                                      <p:tavLst>
                                        <p:tav tm="0">
                                          <p:val>
                                            <p:strVal val="0-#ppt_w/2"/>
                                          </p:val>
                                        </p:tav>
                                        <p:tav tm="100000">
                                          <p:val>
                                            <p:strVal val="#ppt_x"/>
                                          </p:val>
                                        </p:tav>
                                      </p:tavLst>
                                    </p:anim>
                                    <p:anim calcmode="lin" valueType="num">
                                      <p:cBhvr additive="base">
                                        <p:cTn id="18" dur="500" fill="hold"/>
                                        <p:tgtEl>
                                          <p:spTgt spid="32"/>
                                        </p:tgtEl>
                                        <p:attrNameLst>
                                          <p:attrName>ppt_y</p:attrName>
                                        </p:attrNameLst>
                                      </p:cBhvr>
                                      <p:tavLst>
                                        <p:tav tm="0">
                                          <p:val>
                                            <p:strVal val="#ppt_y"/>
                                          </p:val>
                                        </p:tav>
                                        <p:tav tm="100000">
                                          <p:val>
                                            <p:strVal val="#ppt_y"/>
                                          </p:val>
                                        </p:tav>
                                      </p:tavLst>
                                    </p:anim>
                                  </p:childTnLst>
                                </p:cTn>
                              </p:par>
                              <p:par>
                                <p:cTn id="19" presetID="2" presetClass="entr" presetSubtype="8" fill="hold" nodeType="withEffect">
                                  <p:stCondLst>
                                    <p:cond delay="0"/>
                                  </p:stCondLst>
                                  <p:childTnLst>
                                    <p:set>
                                      <p:cBhvr>
                                        <p:cTn id="20" dur="1" fill="hold">
                                          <p:stCondLst>
                                            <p:cond delay="0"/>
                                          </p:stCondLst>
                                        </p:cTn>
                                        <p:tgtEl>
                                          <p:spTgt spid="44"/>
                                        </p:tgtEl>
                                        <p:attrNameLst>
                                          <p:attrName>style.visibility</p:attrName>
                                        </p:attrNameLst>
                                      </p:cBhvr>
                                      <p:to>
                                        <p:strVal val="visible"/>
                                      </p:to>
                                    </p:set>
                                    <p:anim calcmode="lin" valueType="num">
                                      <p:cBhvr additive="base">
                                        <p:cTn id="21" dur="500" fill="hold"/>
                                        <p:tgtEl>
                                          <p:spTgt spid="44"/>
                                        </p:tgtEl>
                                        <p:attrNameLst>
                                          <p:attrName>ppt_x</p:attrName>
                                        </p:attrNameLst>
                                      </p:cBhvr>
                                      <p:tavLst>
                                        <p:tav tm="0">
                                          <p:val>
                                            <p:strVal val="0-#ppt_w/2"/>
                                          </p:val>
                                        </p:tav>
                                        <p:tav tm="100000">
                                          <p:val>
                                            <p:strVal val="#ppt_x"/>
                                          </p:val>
                                        </p:tav>
                                      </p:tavLst>
                                    </p:anim>
                                    <p:anim calcmode="lin" valueType="num">
                                      <p:cBhvr additive="base">
                                        <p:cTn id="22" dur="500" fill="hold"/>
                                        <p:tgtEl>
                                          <p:spTgt spid="44"/>
                                        </p:tgtEl>
                                        <p:attrNameLst>
                                          <p:attrName>ppt_y</p:attrName>
                                        </p:attrNameLst>
                                      </p:cBhvr>
                                      <p:tavLst>
                                        <p:tav tm="0">
                                          <p:val>
                                            <p:strVal val="#ppt_y"/>
                                          </p:val>
                                        </p:tav>
                                        <p:tav tm="100000">
                                          <p:val>
                                            <p:strVal val="#ppt_y"/>
                                          </p:val>
                                        </p:tav>
                                      </p:tavLst>
                                    </p:anim>
                                  </p:childTnLst>
                                </p:cTn>
                              </p:par>
                            </p:childTnLst>
                          </p:cTn>
                        </p:par>
                        <p:par>
                          <p:cTn id="23" fill="hold">
                            <p:stCondLst>
                              <p:cond delay="2000"/>
                            </p:stCondLst>
                            <p:childTnLst>
                              <p:par>
                                <p:cTn id="24" presetID="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0-#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par>
                                <p:cTn id="28" presetID="2" presetClass="entr" presetSubtype="8" fill="hold" nodeType="withEffect">
                                  <p:stCondLst>
                                    <p:cond delay="0"/>
                                  </p:stCondLst>
                                  <p:childTnLst>
                                    <p:set>
                                      <p:cBhvr>
                                        <p:cTn id="29" dur="1" fill="hold">
                                          <p:stCondLst>
                                            <p:cond delay="0"/>
                                          </p:stCondLst>
                                        </p:cTn>
                                        <p:tgtEl>
                                          <p:spTgt spid="37"/>
                                        </p:tgtEl>
                                        <p:attrNameLst>
                                          <p:attrName>style.visibility</p:attrName>
                                        </p:attrNameLst>
                                      </p:cBhvr>
                                      <p:to>
                                        <p:strVal val="visible"/>
                                      </p:to>
                                    </p:set>
                                    <p:anim calcmode="lin" valueType="num">
                                      <p:cBhvr additive="base">
                                        <p:cTn id="30" dur="500" fill="hold"/>
                                        <p:tgtEl>
                                          <p:spTgt spid="37"/>
                                        </p:tgtEl>
                                        <p:attrNameLst>
                                          <p:attrName>ppt_x</p:attrName>
                                        </p:attrNameLst>
                                      </p:cBhvr>
                                      <p:tavLst>
                                        <p:tav tm="0">
                                          <p:val>
                                            <p:strVal val="0-#ppt_w/2"/>
                                          </p:val>
                                        </p:tav>
                                        <p:tav tm="100000">
                                          <p:val>
                                            <p:strVal val="#ppt_x"/>
                                          </p:val>
                                        </p:tav>
                                      </p:tavLst>
                                    </p:anim>
                                    <p:anim calcmode="lin" valueType="num">
                                      <p:cBhvr additive="base">
                                        <p:cTn id="31" dur="500" fill="hold"/>
                                        <p:tgtEl>
                                          <p:spTgt spid="37"/>
                                        </p:tgtEl>
                                        <p:attrNameLst>
                                          <p:attrName>ppt_y</p:attrName>
                                        </p:attrNameLst>
                                      </p:cBhvr>
                                      <p:tavLst>
                                        <p:tav tm="0">
                                          <p:val>
                                            <p:strVal val="#ppt_y"/>
                                          </p:val>
                                        </p:tav>
                                        <p:tav tm="100000">
                                          <p:val>
                                            <p:strVal val="#ppt_y"/>
                                          </p:val>
                                        </p:tav>
                                      </p:tavLst>
                                    </p:anim>
                                  </p:childTnLst>
                                </p:cTn>
                              </p:par>
                              <p:par>
                                <p:cTn id="32" presetID="2" presetClass="entr" presetSubtype="8" fill="hold" grpId="0" nodeType="withEffect">
                                  <p:stCondLst>
                                    <p:cond delay="0"/>
                                  </p:stCondLst>
                                  <p:childTnLst>
                                    <p:set>
                                      <p:cBhvr>
                                        <p:cTn id="33" dur="1" fill="hold">
                                          <p:stCondLst>
                                            <p:cond delay="0"/>
                                          </p:stCondLst>
                                        </p:cTn>
                                        <p:tgtEl>
                                          <p:spTgt spid="33"/>
                                        </p:tgtEl>
                                        <p:attrNameLst>
                                          <p:attrName>style.visibility</p:attrName>
                                        </p:attrNameLst>
                                      </p:cBhvr>
                                      <p:to>
                                        <p:strVal val="visible"/>
                                      </p:to>
                                    </p:set>
                                    <p:anim calcmode="lin" valueType="num">
                                      <p:cBhvr additive="base">
                                        <p:cTn id="34" dur="500" fill="hold"/>
                                        <p:tgtEl>
                                          <p:spTgt spid="33"/>
                                        </p:tgtEl>
                                        <p:attrNameLst>
                                          <p:attrName>ppt_x</p:attrName>
                                        </p:attrNameLst>
                                      </p:cBhvr>
                                      <p:tavLst>
                                        <p:tav tm="0">
                                          <p:val>
                                            <p:strVal val="0-#ppt_w/2"/>
                                          </p:val>
                                        </p:tav>
                                        <p:tav tm="100000">
                                          <p:val>
                                            <p:strVal val="#ppt_x"/>
                                          </p:val>
                                        </p:tav>
                                      </p:tavLst>
                                    </p:anim>
                                    <p:anim calcmode="lin" valueType="num">
                                      <p:cBhvr additive="base">
                                        <p:cTn id="35" dur="500" fill="hold"/>
                                        <p:tgtEl>
                                          <p:spTgt spid="33"/>
                                        </p:tgtEl>
                                        <p:attrNameLst>
                                          <p:attrName>ppt_y</p:attrName>
                                        </p:attrNameLst>
                                      </p:cBhvr>
                                      <p:tavLst>
                                        <p:tav tm="0">
                                          <p:val>
                                            <p:strVal val="#ppt_y"/>
                                          </p:val>
                                        </p:tav>
                                        <p:tav tm="100000">
                                          <p:val>
                                            <p:strVal val="#ppt_y"/>
                                          </p:val>
                                        </p:tav>
                                      </p:tavLst>
                                    </p:anim>
                                  </p:childTnLst>
                                </p:cTn>
                              </p:par>
                            </p:childTnLst>
                          </p:cTn>
                        </p:par>
                        <p:par>
                          <p:cTn id="36" fill="hold">
                            <p:stCondLst>
                              <p:cond delay="2500"/>
                            </p:stCondLst>
                            <p:childTnLst>
                              <p:par>
                                <p:cTn id="37" presetID="2" presetClass="entr" presetSubtype="4" fill="hold" grpId="0" nodeType="afterEffect">
                                  <p:stCondLst>
                                    <p:cond delay="0"/>
                                  </p:stCondLst>
                                  <p:childTnLst>
                                    <p:set>
                                      <p:cBhvr>
                                        <p:cTn id="38" dur="1" fill="hold">
                                          <p:stCondLst>
                                            <p:cond delay="0"/>
                                          </p:stCondLst>
                                        </p:cTn>
                                        <p:tgtEl>
                                          <p:spTgt spid="9"/>
                                        </p:tgtEl>
                                        <p:attrNameLst>
                                          <p:attrName>style.visibility</p:attrName>
                                        </p:attrNameLst>
                                      </p:cBhvr>
                                      <p:to>
                                        <p:strVal val="visible"/>
                                      </p:to>
                                    </p:set>
                                    <p:anim calcmode="lin" valueType="num">
                                      <p:cBhvr additive="base">
                                        <p:cTn id="39" dur="500" fill="hold"/>
                                        <p:tgtEl>
                                          <p:spTgt spid="9"/>
                                        </p:tgtEl>
                                        <p:attrNameLst>
                                          <p:attrName>ppt_x</p:attrName>
                                        </p:attrNameLst>
                                      </p:cBhvr>
                                      <p:tavLst>
                                        <p:tav tm="0">
                                          <p:val>
                                            <p:strVal val="#ppt_x"/>
                                          </p:val>
                                        </p:tav>
                                        <p:tav tm="100000">
                                          <p:val>
                                            <p:strVal val="#ppt_x"/>
                                          </p:val>
                                        </p:tav>
                                      </p:tavLst>
                                    </p:anim>
                                    <p:anim calcmode="lin" valueType="num">
                                      <p:cBhvr additive="base">
                                        <p:cTn id="40" dur="500" fill="hold"/>
                                        <p:tgtEl>
                                          <p:spTgt spid="9"/>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4"/>
                                        </p:tgtEl>
                                        <p:attrNameLst>
                                          <p:attrName>style.visibility</p:attrName>
                                        </p:attrNameLst>
                                      </p:cBhvr>
                                      <p:to>
                                        <p:strVal val="visible"/>
                                      </p:to>
                                    </p:set>
                                    <p:anim calcmode="lin" valueType="num">
                                      <p:cBhvr additive="base">
                                        <p:cTn id="47" dur="500" fill="hold"/>
                                        <p:tgtEl>
                                          <p:spTgt spid="34"/>
                                        </p:tgtEl>
                                        <p:attrNameLst>
                                          <p:attrName>ppt_x</p:attrName>
                                        </p:attrNameLst>
                                      </p:cBhvr>
                                      <p:tavLst>
                                        <p:tav tm="0">
                                          <p:val>
                                            <p:strVal val="#ppt_x"/>
                                          </p:val>
                                        </p:tav>
                                        <p:tav tm="100000">
                                          <p:val>
                                            <p:strVal val="#ppt_x"/>
                                          </p:val>
                                        </p:tav>
                                      </p:tavLst>
                                    </p:anim>
                                    <p:anim calcmode="lin" valueType="num">
                                      <p:cBhvr additive="base">
                                        <p:cTn id="48" dur="500" fill="hold"/>
                                        <p:tgtEl>
                                          <p:spTgt spid="34"/>
                                        </p:tgtEl>
                                        <p:attrNameLst>
                                          <p:attrName>ppt_y</p:attrName>
                                        </p:attrNameLst>
                                      </p:cBhvr>
                                      <p:tavLst>
                                        <p:tav tm="0">
                                          <p:val>
                                            <p:strVal val="1+#ppt_h/2"/>
                                          </p:val>
                                        </p:tav>
                                        <p:tav tm="100000">
                                          <p:val>
                                            <p:strVal val="#ppt_y"/>
                                          </p:val>
                                        </p:tav>
                                      </p:tavLst>
                                    </p:anim>
                                  </p:childTnLst>
                                </p:cTn>
                              </p:par>
                            </p:childTnLst>
                          </p:cTn>
                        </p:par>
                        <p:par>
                          <p:cTn id="49" fill="hold">
                            <p:stCondLst>
                              <p:cond delay="3000"/>
                            </p:stCondLst>
                            <p:childTnLst>
                              <p:par>
                                <p:cTn id="50" presetID="2" presetClass="entr" presetSubtype="2" fill="hold" grpId="0" nodeType="afterEffect">
                                  <p:stCondLst>
                                    <p:cond delay="0"/>
                                  </p:stCondLst>
                                  <p:childTnLst>
                                    <p:set>
                                      <p:cBhvr>
                                        <p:cTn id="51" dur="1" fill="hold">
                                          <p:stCondLst>
                                            <p:cond delay="0"/>
                                          </p:stCondLst>
                                        </p:cTn>
                                        <p:tgtEl>
                                          <p:spTgt spid="10"/>
                                        </p:tgtEl>
                                        <p:attrNameLst>
                                          <p:attrName>style.visibility</p:attrName>
                                        </p:attrNameLst>
                                      </p:cBhvr>
                                      <p:to>
                                        <p:strVal val="visible"/>
                                      </p:to>
                                    </p:set>
                                    <p:anim calcmode="lin" valueType="num">
                                      <p:cBhvr additive="base">
                                        <p:cTn id="52" dur="500" fill="hold"/>
                                        <p:tgtEl>
                                          <p:spTgt spid="10"/>
                                        </p:tgtEl>
                                        <p:attrNameLst>
                                          <p:attrName>ppt_x</p:attrName>
                                        </p:attrNameLst>
                                      </p:cBhvr>
                                      <p:tavLst>
                                        <p:tav tm="0">
                                          <p:val>
                                            <p:strVal val="1+#ppt_w/2"/>
                                          </p:val>
                                        </p:tav>
                                        <p:tav tm="100000">
                                          <p:val>
                                            <p:strVal val="#ppt_x"/>
                                          </p:val>
                                        </p:tav>
                                      </p:tavLst>
                                    </p:anim>
                                    <p:anim calcmode="lin" valueType="num">
                                      <p:cBhvr additive="base">
                                        <p:cTn id="53" dur="500" fill="hold"/>
                                        <p:tgtEl>
                                          <p:spTgt spid="10"/>
                                        </p:tgtEl>
                                        <p:attrNameLst>
                                          <p:attrName>ppt_y</p:attrName>
                                        </p:attrNameLst>
                                      </p:cBhvr>
                                      <p:tavLst>
                                        <p:tav tm="0">
                                          <p:val>
                                            <p:strVal val="#ppt_y"/>
                                          </p:val>
                                        </p:tav>
                                        <p:tav tm="100000">
                                          <p:val>
                                            <p:strVal val="#ppt_y"/>
                                          </p:val>
                                        </p:tav>
                                      </p:tavLst>
                                    </p:anim>
                                  </p:childTnLst>
                                </p:cTn>
                              </p:par>
                              <p:par>
                                <p:cTn id="54" presetID="2" presetClass="entr" presetSubtype="2" fill="hold" grpId="0" nodeType="withEffect">
                                  <p:stCondLst>
                                    <p:cond delay="0"/>
                                  </p:stCondLst>
                                  <p:childTnLst>
                                    <p:set>
                                      <p:cBhvr>
                                        <p:cTn id="55" dur="1" fill="hold">
                                          <p:stCondLst>
                                            <p:cond delay="0"/>
                                          </p:stCondLst>
                                        </p:cTn>
                                        <p:tgtEl>
                                          <p:spTgt spid="35"/>
                                        </p:tgtEl>
                                        <p:attrNameLst>
                                          <p:attrName>style.visibility</p:attrName>
                                        </p:attrNameLst>
                                      </p:cBhvr>
                                      <p:to>
                                        <p:strVal val="visible"/>
                                      </p:to>
                                    </p:set>
                                    <p:anim calcmode="lin" valueType="num">
                                      <p:cBhvr additive="base">
                                        <p:cTn id="56" dur="500" fill="hold"/>
                                        <p:tgtEl>
                                          <p:spTgt spid="35"/>
                                        </p:tgtEl>
                                        <p:attrNameLst>
                                          <p:attrName>ppt_x</p:attrName>
                                        </p:attrNameLst>
                                      </p:cBhvr>
                                      <p:tavLst>
                                        <p:tav tm="0">
                                          <p:val>
                                            <p:strVal val="1+#ppt_w/2"/>
                                          </p:val>
                                        </p:tav>
                                        <p:tav tm="100000">
                                          <p:val>
                                            <p:strVal val="#ppt_x"/>
                                          </p:val>
                                        </p:tav>
                                      </p:tavLst>
                                    </p:anim>
                                    <p:anim calcmode="lin" valueType="num">
                                      <p:cBhvr additive="base">
                                        <p:cTn id="57" dur="500" fill="hold"/>
                                        <p:tgtEl>
                                          <p:spTgt spid="35"/>
                                        </p:tgtEl>
                                        <p:attrNameLst>
                                          <p:attrName>ppt_y</p:attrName>
                                        </p:attrNameLst>
                                      </p:cBhvr>
                                      <p:tavLst>
                                        <p:tav tm="0">
                                          <p:val>
                                            <p:strVal val="#ppt_y"/>
                                          </p:val>
                                        </p:tav>
                                        <p:tav tm="100000">
                                          <p:val>
                                            <p:strVal val="#ppt_y"/>
                                          </p:val>
                                        </p:tav>
                                      </p:tavLst>
                                    </p:anim>
                                  </p:childTnLst>
                                </p:cTn>
                              </p:par>
                              <p:par>
                                <p:cTn id="58" presetID="2" presetClass="entr" presetSubtype="2" fill="hold" nodeType="withEffect">
                                  <p:stCondLst>
                                    <p:cond delay="0"/>
                                  </p:stCondLst>
                                  <p:childTnLst>
                                    <p:set>
                                      <p:cBhvr>
                                        <p:cTn id="59" dur="1" fill="hold">
                                          <p:stCondLst>
                                            <p:cond delay="0"/>
                                          </p:stCondLst>
                                        </p:cTn>
                                        <p:tgtEl>
                                          <p:spTgt spid="4"/>
                                        </p:tgtEl>
                                        <p:attrNameLst>
                                          <p:attrName>style.visibility</p:attrName>
                                        </p:attrNameLst>
                                      </p:cBhvr>
                                      <p:to>
                                        <p:strVal val="visible"/>
                                      </p:to>
                                    </p:set>
                                    <p:anim calcmode="lin" valueType="num">
                                      <p:cBhvr additive="base">
                                        <p:cTn id="60" dur="500" fill="hold"/>
                                        <p:tgtEl>
                                          <p:spTgt spid="4"/>
                                        </p:tgtEl>
                                        <p:attrNameLst>
                                          <p:attrName>ppt_x</p:attrName>
                                        </p:attrNameLst>
                                      </p:cBhvr>
                                      <p:tavLst>
                                        <p:tav tm="0">
                                          <p:val>
                                            <p:strVal val="1+#ppt_w/2"/>
                                          </p:val>
                                        </p:tav>
                                        <p:tav tm="100000">
                                          <p:val>
                                            <p:strVal val="#ppt_x"/>
                                          </p:val>
                                        </p:tav>
                                      </p:tavLst>
                                    </p:anim>
                                    <p:anim calcmode="lin" valueType="num">
                                      <p:cBhvr additive="base">
                                        <p:cTn id="61" dur="500" fill="hold"/>
                                        <p:tgtEl>
                                          <p:spTgt spid="4"/>
                                        </p:tgtEl>
                                        <p:attrNameLst>
                                          <p:attrName>ppt_y</p:attrName>
                                        </p:attrNameLst>
                                      </p:cBhvr>
                                      <p:tavLst>
                                        <p:tav tm="0">
                                          <p:val>
                                            <p:strVal val="#ppt_y"/>
                                          </p:val>
                                        </p:tav>
                                        <p:tav tm="100000">
                                          <p:val>
                                            <p:strVal val="#ppt_y"/>
                                          </p:val>
                                        </p:tav>
                                      </p:tavLst>
                                    </p:anim>
                                  </p:childTnLst>
                                </p:cTn>
                              </p:par>
                            </p:childTnLst>
                          </p:cTn>
                        </p:par>
                        <p:par>
                          <p:cTn id="62" fill="hold">
                            <p:stCondLst>
                              <p:cond delay="3500"/>
                            </p:stCondLst>
                            <p:childTnLst>
                              <p:par>
                                <p:cTn id="63" presetID="2" presetClass="entr" presetSubtype="2" fill="hold" nodeType="afterEffect">
                                  <p:stCondLst>
                                    <p:cond delay="0"/>
                                  </p:stCondLst>
                                  <p:childTnLst>
                                    <p:set>
                                      <p:cBhvr>
                                        <p:cTn id="64" dur="1" fill="hold">
                                          <p:stCondLst>
                                            <p:cond delay="0"/>
                                          </p:stCondLst>
                                        </p:cTn>
                                        <p:tgtEl>
                                          <p:spTgt spid="48"/>
                                        </p:tgtEl>
                                        <p:attrNameLst>
                                          <p:attrName>style.visibility</p:attrName>
                                        </p:attrNameLst>
                                      </p:cBhvr>
                                      <p:to>
                                        <p:strVal val="visible"/>
                                      </p:to>
                                    </p:set>
                                    <p:anim calcmode="lin" valueType="num">
                                      <p:cBhvr additive="base">
                                        <p:cTn id="65" dur="500" fill="hold"/>
                                        <p:tgtEl>
                                          <p:spTgt spid="48"/>
                                        </p:tgtEl>
                                        <p:attrNameLst>
                                          <p:attrName>ppt_x</p:attrName>
                                        </p:attrNameLst>
                                      </p:cBhvr>
                                      <p:tavLst>
                                        <p:tav tm="0">
                                          <p:val>
                                            <p:strVal val="1+#ppt_w/2"/>
                                          </p:val>
                                        </p:tav>
                                        <p:tav tm="100000">
                                          <p:val>
                                            <p:strVal val="#ppt_x"/>
                                          </p:val>
                                        </p:tav>
                                      </p:tavLst>
                                    </p:anim>
                                    <p:anim calcmode="lin" valueType="num">
                                      <p:cBhvr additive="base">
                                        <p:cTn id="66" dur="500" fill="hold"/>
                                        <p:tgtEl>
                                          <p:spTgt spid="48"/>
                                        </p:tgtEl>
                                        <p:attrNameLst>
                                          <p:attrName>ppt_y</p:attrName>
                                        </p:attrNameLst>
                                      </p:cBhvr>
                                      <p:tavLst>
                                        <p:tav tm="0">
                                          <p:val>
                                            <p:strVal val="#ppt_y"/>
                                          </p:val>
                                        </p:tav>
                                        <p:tav tm="100000">
                                          <p:val>
                                            <p:strVal val="#ppt_y"/>
                                          </p:val>
                                        </p:tav>
                                      </p:tavLst>
                                    </p:anim>
                                  </p:childTnLst>
                                </p:cTn>
                              </p:par>
                              <p:par>
                                <p:cTn id="67" presetID="2" presetClass="entr" presetSubtype="2" fill="hold" grpId="0" nodeType="withEffect">
                                  <p:stCondLst>
                                    <p:cond delay="0"/>
                                  </p:stCondLst>
                                  <p:childTnLst>
                                    <p:set>
                                      <p:cBhvr>
                                        <p:cTn id="68" dur="1" fill="hold">
                                          <p:stCondLst>
                                            <p:cond delay="0"/>
                                          </p:stCondLst>
                                        </p:cTn>
                                        <p:tgtEl>
                                          <p:spTgt spid="36"/>
                                        </p:tgtEl>
                                        <p:attrNameLst>
                                          <p:attrName>style.visibility</p:attrName>
                                        </p:attrNameLst>
                                      </p:cBhvr>
                                      <p:to>
                                        <p:strVal val="visible"/>
                                      </p:to>
                                    </p:set>
                                    <p:anim calcmode="lin" valueType="num">
                                      <p:cBhvr additive="base">
                                        <p:cTn id="69" dur="500" fill="hold"/>
                                        <p:tgtEl>
                                          <p:spTgt spid="36"/>
                                        </p:tgtEl>
                                        <p:attrNameLst>
                                          <p:attrName>ppt_x</p:attrName>
                                        </p:attrNameLst>
                                      </p:cBhvr>
                                      <p:tavLst>
                                        <p:tav tm="0">
                                          <p:val>
                                            <p:strVal val="1+#ppt_w/2"/>
                                          </p:val>
                                        </p:tav>
                                        <p:tav tm="100000">
                                          <p:val>
                                            <p:strVal val="#ppt_x"/>
                                          </p:val>
                                        </p:tav>
                                      </p:tavLst>
                                    </p:anim>
                                    <p:anim calcmode="lin" valueType="num">
                                      <p:cBhvr additive="base">
                                        <p:cTn id="70"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8" grpId="0" animBg="1"/>
      <p:bldP spid="33" grpId="0"/>
      <p:bldP spid="9" grpId="0" animBg="1"/>
      <p:bldP spid="34" grpId="0"/>
      <p:bldP spid="10" grpId="0" animBg="1"/>
      <p:bldP spid="35" grpId="0"/>
      <p:bldP spid="3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8388" y="1909897"/>
            <a:ext cx="3386184" cy="2834250"/>
          </a:xfrm>
          <a:prstGeom prst="rect">
            <a:avLst/>
          </a:prstGeom>
        </p:spPr>
      </p:pic>
      <p:sp>
        <p:nvSpPr>
          <p:cNvPr id="11" name="TextBox 692"/>
          <p:cNvSpPr txBox="1"/>
          <p:nvPr/>
        </p:nvSpPr>
        <p:spPr>
          <a:xfrm>
            <a:off x="4877984" y="2324651"/>
            <a:ext cx="1107996" cy="2126224"/>
          </a:xfrm>
          <a:prstGeom prst="rect">
            <a:avLst/>
          </a:prstGeom>
          <a:noFill/>
        </p:spPr>
        <p:txBody>
          <a:bodyPr vert="eaVert" wrap="none" rtlCol="0">
            <a:spAutoFit/>
          </a:bodyPr>
          <a:lstStyle/>
          <a:p>
            <a:pPr algn="ctr"/>
            <a:r>
              <a:rPr lang="en-US" altLang="zh-CN" sz="6000" b="1" dirty="0">
                <a:solidFill>
                  <a:srgbClr val="365FAA"/>
                </a:solidFill>
                <a:latin typeface="微软雅黑" panose="020B0503020204020204" pitchFamily="34" charset="-122"/>
                <a:ea typeface="微软雅黑" panose="020B0503020204020204" pitchFamily="34" charset="-122"/>
              </a:rPr>
              <a:t>PART</a:t>
            </a:r>
            <a:endParaRPr lang="zh-CN" altLang="en-US" sz="6000" b="1" dirty="0">
              <a:solidFill>
                <a:srgbClr val="365FAA"/>
              </a:solidFill>
              <a:latin typeface="微软雅黑" panose="020B0503020204020204" pitchFamily="34" charset="-122"/>
              <a:ea typeface="微软雅黑" panose="020B0503020204020204" pitchFamily="34" charset="-122"/>
            </a:endParaRPr>
          </a:p>
        </p:txBody>
      </p:sp>
      <p:sp>
        <p:nvSpPr>
          <p:cNvPr id="12" name="矩形 11"/>
          <p:cNvSpPr/>
          <p:nvPr/>
        </p:nvSpPr>
        <p:spPr>
          <a:xfrm>
            <a:off x="11408229" y="2365888"/>
            <a:ext cx="783771" cy="2126224"/>
          </a:xfrm>
          <a:prstGeom prst="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6"/>
          <p:cNvSpPr>
            <a:spLocks noChangeArrowheads="1"/>
          </p:cNvSpPr>
          <p:nvPr/>
        </p:nvSpPr>
        <p:spPr bwMode="auto">
          <a:xfrm>
            <a:off x="6223304" y="2986422"/>
            <a:ext cx="323088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rPr>
              <a:t>成功</a:t>
            </a:r>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rPr>
              <a:t>案例</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9"/>
          <p:cNvSpPr txBox="1">
            <a:spLocks noChangeArrowheads="1"/>
          </p:cNvSpPr>
          <p:nvPr/>
        </p:nvSpPr>
        <p:spPr bwMode="auto">
          <a:xfrm>
            <a:off x="6277161" y="4002085"/>
            <a:ext cx="526778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Success a</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Open dusty memories of years to regain the good table of auld d table of</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6"/>
          <p:cNvSpPr>
            <a:spLocks noChangeArrowheads="1"/>
          </p:cNvSpPr>
          <p:nvPr/>
        </p:nvSpPr>
        <p:spPr bwMode="auto">
          <a:xfrm>
            <a:off x="6324193" y="2291078"/>
            <a:ext cx="1706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4000" b="1" dirty="0">
                <a:solidFill>
                  <a:srgbClr val="365FAA"/>
                </a:solidFill>
                <a:latin typeface="微软雅黑" panose="020B0503020204020204" pitchFamily="34" charset="-122"/>
                <a:ea typeface="微软雅黑" panose="020B0503020204020204" pitchFamily="34" charset="-122"/>
              </a:rPr>
              <a:t>第</a:t>
            </a:r>
            <a:r>
              <a:rPr lang="zh-CN" altLang="en-US" sz="4000" b="1" dirty="0">
                <a:solidFill>
                  <a:srgbClr val="365FAA"/>
                </a:solidFill>
                <a:latin typeface="微软雅黑" panose="020B0503020204020204" pitchFamily="34" charset="-122"/>
                <a:ea typeface="微软雅黑" panose="020B0503020204020204" pitchFamily="34" charset="-122"/>
              </a:rPr>
              <a:t>七章</a:t>
            </a:r>
            <a:endParaRPr lang="zh-CN" altLang="en-US" sz="4000" b="1" dirty="0">
              <a:solidFill>
                <a:srgbClr val="365FAA"/>
              </a:solidFill>
              <a:latin typeface="微软雅黑" panose="020B0503020204020204" pitchFamily="34" charset="-122"/>
              <a:ea typeface="微软雅黑" panose="020B0503020204020204" pitchFamily="34" charset="-122"/>
            </a:endParaRPr>
          </a:p>
        </p:txBody>
      </p:sp>
      <p:sp>
        <p:nvSpPr>
          <p:cNvPr id="2" name="矩形 1"/>
          <p:cNvSpPr/>
          <p:nvPr/>
        </p:nvSpPr>
        <p:spPr>
          <a:xfrm>
            <a:off x="0" y="149545"/>
            <a:ext cx="1787236" cy="751002"/>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649"/>
                            </p:stCondLst>
                            <p:childTnLst>
                              <p:par>
                                <p:cTn id="23" presetID="2" presetClass="entr" presetSubtype="2" decel="38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149"/>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750" fill="hold"/>
                                        <p:tgtEl>
                                          <p:spTgt spid="14"/>
                                        </p:tgtEl>
                                        <p:attrNameLst>
                                          <p:attrName>ppt_x</p:attrName>
                                        </p:attrNameLst>
                                      </p:cBhvr>
                                      <p:tavLst>
                                        <p:tav tm="0">
                                          <p:val>
                                            <p:strVal val="#ppt_x"/>
                                          </p:val>
                                        </p:tav>
                                        <p:tav tm="100000">
                                          <p:val>
                                            <p:strVal val="#ppt_x"/>
                                          </p:val>
                                        </p:tav>
                                      </p:tavLst>
                                    </p:anim>
                                    <p:anim calcmode="lin" valueType="num">
                                      <p:cBhvr additive="base">
                                        <p:cTn id="31" dur="750" fill="hold"/>
                                        <p:tgtEl>
                                          <p:spTgt spid="14"/>
                                        </p:tgtEl>
                                        <p:attrNameLst>
                                          <p:attrName>ppt_y</p:attrName>
                                        </p:attrNameLst>
                                      </p:cBhvr>
                                      <p:tavLst>
                                        <p:tav tm="0">
                                          <p:val>
                                            <p:strVal val="1+#ppt_h/2"/>
                                          </p:val>
                                        </p:tav>
                                        <p:tav tm="100000">
                                          <p:val>
                                            <p:strVal val="#ppt_y"/>
                                          </p:val>
                                        </p:tav>
                                      </p:tavLst>
                                    </p:anim>
                                  </p:childTnLst>
                                </p:cTn>
                              </p:par>
                            </p:childTnLst>
                          </p:cTn>
                        </p:par>
                        <p:par>
                          <p:cTn id="32" fill="hold">
                            <p:stCondLst>
                              <p:cond delay="3149"/>
                            </p:stCondLst>
                            <p:childTnLst>
                              <p:par>
                                <p:cTn id="33" presetID="2" presetClass="entr" presetSubtype="1" decel="3800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成功案例</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9" name="组合 8"/>
          <p:cNvGrpSpPr/>
          <p:nvPr/>
        </p:nvGrpSpPr>
        <p:grpSpPr>
          <a:xfrm>
            <a:off x="5742759" y="5836471"/>
            <a:ext cx="706079" cy="706079"/>
            <a:chOff x="6588983" y="2230703"/>
            <a:chExt cx="533400" cy="533400"/>
          </a:xfrm>
        </p:grpSpPr>
        <p:sp>
          <p:nvSpPr>
            <p:cNvPr id="10" name="椭圆 9"/>
            <p:cNvSpPr/>
            <p:nvPr/>
          </p:nvSpPr>
          <p:spPr>
            <a:xfrm>
              <a:off x="6588983" y="2230703"/>
              <a:ext cx="533400" cy="533400"/>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ctr"/>
              <a:endParaRPr lang="zh-CN" altLang="en-US" sz="1865" dirty="0">
                <a:solidFill>
                  <a:prstClr val="white"/>
                </a:solidFill>
                <a:latin typeface="Arial" panose="020B0604020202020204" pitchFamily="34" charset="0"/>
                <a:cs typeface="Arial" panose="020B0604020202020204" pitchFamily="34" charset="0"/>
              </a:endParaRPr>
            </a:p>
          </p:txBody>
        </p:sp>
        <p:sp>
          <p:nvSpPr>
            <p:cNvPr id="11" name="矩形 10"/>
            <p:cNvSpPr/>
            <p:nvPr/>
          </p:nvSpPr>
          <p:spPr>
            <a:xfrm>
              <a:off x="6602998" y="2276591"/>
              <a:ext cx="517192" cy="404561"/>
            </a:xfrm>
            <a:prstGeom prst="rect">
              <a:avLst/>
            </a:prstGeom>
            <a:noFill/>
          </p:spPr>
          <p:txBody>
            <a:bodyPr wrap="square" rtlCol="0" anchor="ctr">
              <a:spAutoFit/>
            </a:bodyPr>
            <a:lstStyle/>
            <a:p>
              <a:pPr algn="ctr" defTabSz="914400" fontAlgn="ctr">
                <a:lnSpc>
                  <a:spcPct val="120000"/>
                </a:lnSpc>
              </a:pPr>
              <a:r>
                <a:rPr lang="en-US" altLang="zh-CN" sz="2400" dirty="0">
                  <a:solidFill>
                    <a:prstClr val="white"/>
                  </a:solidFill>
                  <a:latin typeface="Arial" panose="020B0604020202020204" pitchFamily="34" charset="0"/>
                  <a:cs typeface="Arial" panose="020B0604020202020204" pitchFamily="34" charset="0"/>
                </a:rPr>
                <a:t>02</a:t>
              </a:r>
              <a:endParaRPr lang="zh-CN" altLang="en-US" sz="2400" dirty="0">
                <a:solidFill>
                  <a:prstClr val="white"/>
                </a:solidFill>
                <a:latin typeface="Arial" panose="020B0604020202020204" pitchFamily="34" charset="0"/>
                <a:cs typeface="Arial" panose="020B0604020202020204" pitchFamily="34" charset="0"/>
              </a:endParaRPr>
            </a:p>
          </p:txBody>
        </p:sp>
      </p:grpSp>
      <p:grpSp>
        <p:nvGrpSpPr>
          <p:cNvPr id="6" name="组合 5"/>
          <p:cNvGrpSpPr/>
          <p:nvPr/>
        </p:nvGrpSpPr>
        <p:grpSpPr>
          <a:xfrm>
            <a:off x="1050204" y="1751161"/>
            <a:ext cx="4482124" cy="657989"/>
            <a:chOff x="1050204" y="1751161"/>
            <a:chExt cx="4482124" cy="657989"/>
          </a:xfrm>
        </p:grpSpPr>
        <p:sp>
          <p:nvSpPr>
            <p:cNvPr id="24" name="矩形 23"/>
            <p:cNvSpPr/>
            <p:nvPr/>
          </p:nvSpPr>
          <p:spPr>
            <a:xfrm>
              <a:off x="1050204" y="1751161"/>
              <a:ext cx="4482124" cy="657989"/>
            </a:xfrm>
            <a:prstGeom prst="rect">
              <a:avLst/>
            </a:prstGeom>
            <a:gradFill>
              <a:gsLst>
                <a:gs pos="0">
                  <a:schemeClr val="accent1">
                    <a:lumMod val="5000"/>
                    <a:lumOff val="95000"/>
                    <a:alpha val="0"/>
                  </a:schemeClr>
                </a:gs>
                <a:gs pos="7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450325" y="1875269"/>
              <a:ext cx="3882390" cy="459105"/>
            </a:xfrm>
            <a:prstGeom prst="rect">
              <a:avLst/>
            </a:prstGeom>
          </p:spPr>
          <p:txBody>
            <a:bodyPr wrap="none" lIns="91431" tIns="45716" rIns="91431" bIns="45716">
              <a:spAutoFit/>
            </a:bodyPr>
            <a:lstStyle/>
            <a:p>
              <a:pPr algn="r" defTabSz="914400"/>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5G+工业互联网”示范项目</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14" name="矩形 47"/>
          <p:cNvSpPr>
            <a:spLocks noChangeArrowheads="1"/>
          </p:cNvSpPr>
          <p:nvPr/>
        </p:nvSpPr>
        <p:spPr bwMode="auto">
          <a:xfrm>
            <a:off x="1717196" y="5185539"/>
            <a:ext cx="3846795" cy="8648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defTabSz="914400">
              <a:lnSpc>
                <a:spcPct val="120000"/>
              </a:lnSpc>
              <a:spcBef>
                <a:spcPct val="0"/>
              </a:spcBef>
              <a:buNone/>
            </a:pPr>
            <a:r>
              <a:rPr lang="zh-CN" altLang="en-US" sz="1400" dirty="0">
                <a:solidFill>
                  <a:prstClr val="black">
                    <a:lumMod val="65000"/>
                    <a:lumOff val="35000"/>
                  </a:prstClr>
                </a:solidFill>
                <a:sym typeface="微软雅黑" panose="020B0503020204020204" pitchFamily="34" charset="-122"/>
              </a:rPr>
              <a:t>公司在工业互联网发展浪潮来临之际，积极发展，迎头赶上，成为六安</a:t>
            </a:r>
            <a:r>
              <a:rPr lang="zh-CN" altLang="en-US" sz="1400" dirty="0">
                <a:solidFill>
                  <a:prstClr val="black">
                    <a:lumMod val="65000"/>
                    <a:lumOff val="35000"/>
                  </a:prstClr>
                </a:solidFill>
                <a:sym typeface="微软雅黑" panose="020B0503020204020204" pitchFamily="34" charset="-122"/>
              </a:rPr>
              <a:t>首列以及安徽省内为数不多的</a:t>
            </a:r>
            <a:r>
              <a:rPr lang="en-US" altLang="zh-CN" sz="1400" dirty="0">
                <a:solidFill>
                  <a:prstClr val="black">
                    <a:lumMod val="65000"/>
                    <a:lumOff val="35000"/>
                  </a:prstClr>
                </a:solidFill>
                <a:sym typeface="微软雅黑" panose="020B0503020204020204" pitchFamily="34" charset="-122"/>
              </a:rPr>
              <a:t>5G+</a:t>
            </a:r>
            <a:r>
              <a:rPr lang="zh-CN" altLang="en-US" sz="1400" dirty="0">
                <a:solidFill>
                  <a:prstClr val="black">
                    <a:lumMod val="65000"/>
                    <a:lumOff val="35000"/>
                  </a:prstClr>
                </a:solidFill>
                <a:sym typeface="微软雅黑" panose="020B0503020204020204" pitchFamily="34" charset="-122"/>
              </a:rPr>
              <a:t>工业互联网示范企业</a:t>
            </a:r>
            <a:r>
              <a:rPr lang="zh-CN" altLang="en-US" sz="1400" dirty="0">
                <a:solidFill>
                  <a:prstClr val="black">
                    <a:lumMod val="65000"/>
                    <a:lumOff val="35000"/>
                  </a:prstClr>
                </a:solidFill>
                <a:sym typeface="微软雅黑" panose="020B0503020204020204" pitchFamily="34" charset="-122"/>
              </a:rPr>
              <a:t>之一。</a:t>
            </a:r>
            <a:endParaRPr lang="zh-CN" altLang="en-US" sz="1400" dirty="0">
              <a:solidFill>
                <a:prstClr val="black">
                  <a:lumMod val="65000"/>
                  <a:lumOff val="35000"/>
                </a:prstClr>
              </a:solidFill>
              <a:sym typeface="微软雅黑" panose="020B0503020204020204" pitchFamily="34" charset="-122"/>
            </a:endParaRPr>
          </a:p>
        </p:txBody>
      </p:sp>
      <p:sp>
        <p:nvSpPr>
          <p:cNvPr id="17" name="矩形 47"/>
          <p:cNvSpPr>
            <a:spLocks noChangeArrowheads="1"/>
          </p:cNvSpPr>
          <p:nvPr/>
        </p:nvSpPr>
        <p:spPr bwMode="auto">
          <a:xfrm>
            <a:off x="6823028" y="1749718"/>
            <a:ext cx="3762989" cy="1381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defTabSz="914400">
              <a:lnSpc>
                <a:spcPct val="120000"/>
              </a:lnSpc>
              <a:spcBef>
                <a:spcPct val="0"/>
              </a:spcBef>
              <a:buNone/>
            </a:pPr>
            <a:r>
              <a:rPr lang="zh-CN" altLang="en-US" sz="1400" dirty="0">
                <a:solidFill>
                  <a:prstClr val="black">
                    <a:lumMod val="65000"/>
                    <a:lumOff val="35000"/>
                  </a:prstClr>
                </a:solidFill>
                <a:sym typeface="微软雅黑" panose="020B0503020204020204" pitchFamily="34" charset="-122"/>
              </a:rPr>
              <a:t>公司承接安徽省六安市水质平台检测系统，金安区水利管理系统和裕安区水利管理系统，通过整合当地水利设备和软件管理平台，三个平台详细展示了公司在水质水利方面的大数据展示和应用。并建立了环保大数据平台。</a:t>
            </a:r>
            <a:endParaRPr lang="zh-CN" altLang="en-US" sz="1400" dirty="0">
              <a:solidFill>
                <a:prstClr val="black">
                  <a:lumMod val="65000"/>
                  <a:lumOff val="35000"/>
                </a:prstClr>
              </a:solidFill>
              <a:sym typeface="微软雅黑" panose="020B0503020204020204" pitchFamily="34" charset="-122"/>
            </a:endParaRPr>
          </a:p>
        </p:txBody>
      </p:sp>
      <p:grpSp>
        <p:nvGrpSpPr>
          <p:cNvPr id="7" name="组合 6"/>
          <p:cNvGrpSpPr/>
          <p:nvPr/>
        </p:nvGrpSpPr>
        <p:grpSpPr>
          <a:xfrm>
            <a:off x="6903887" y="5860517"/>
            <a:ext cx="4482124" cy="657989"/>
            <a:chOff x="6892457" y="5867502"/>
            <a:chExt cx="4482124" cy="657989"/>
          </a:xfrm>
        </p:grpSpPr>
        <p:sp>
          <p:nvSpPr>
            <p:cNvPr id="20" name="矩形 19"/>
            <p:cNvSpPr/>
            <p:nvPr/>
          </p:nvSpPr>
          <p:spPr>
            <a:xfrm flipH="1">
              <a:off x="6892457" y="5867502"/>
              <a:ext cx="4482124" cy="657989"/>
            </a:xfrm>
            <a:prstGeom prst="rect">
              <a:avLst/>
            </a:prstGeom>
            <a:gradFill>
              <a:gsLst>
                <a:gs pos="0">
                  <a:schemeClr val="accent1">
                    <a:lumMod val="5000"/>
                    <a:lumOff val="95000"/>
                    <a:alpha val="0"/>
                  </a:schemeClr>
                </a:gs>
                <a:gs pos="7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7308382" y="5949417"/>
              <a:ext cx="3750945" cy="459105"/>
            </a:xfrm>
            <a:prstGeom prst="rect">
              <a:avLst/>
            </a:prstGeom>
          </p:spPr>
          <p:txBody>
            <a:bodyPr wrap="square" lIns="91431" tIns="45716" rIns="91431" bIns="45716">
              <a:spAutoFit/>
            </a:bodyPr>
            <a:lstStyle/>
            <a:p>
              <a:pPr defTabSz="914400"/>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大数据产业发展</a:t>
              </a:r>
              <a:r>
                <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rPr>
                <a:t>示范</a:t>
              </a:r>
              <a:endParaRPr lang="zh-CN" altLang="en-US" sz="2400" b="1"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5746390" y="1753059"/>
            <a:ext cx="706079" cy="706079"/>
            <a:chOff x="6588983" y="2230703"/>
            <a:chExt cx="533400" cy="533400"/>
          </a:xfrm>
        </p:grpSpPr>
        <p:sp>
          <p:nvSpPr>
            <p:cNvPr id="22" name="椭圆 21"/>
            <p:cNvSpPr/>
            <p:nvPr/>
          </p:nvSpPr>
          <p:spPr>
            <a:xfrm>
              <a:off x="6588983" y="2230703"/>
              <a:ext cx="533400" cy="533400"/>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fontAlgn="ctr"/>
              <a:endParaRPr lang="zh-CN" altLang="en-US" sz="1865" dirty="0">
                <a:solidFill>
                  <a:prstClr val="white"/>
                </a:solidFill>
                <a:latin typeface="Arial" panose="020B0604020202020204" pitchFamily="34" charset="0"/>
                <a:cs typeface="Arial" panose="020B0604020202020204" pitchFamily="34" charset="0"/>
              </a:endParaRPr>
            </a:p>
          </p:txBody>
        </p:sp>
        <p:sp>
          <p:nvSpPr>
            <p:cNvPr id="23" name="矩形 22"/>
            <p:cNvSpPr/>
            <p:nvPr/>
          </p:nvSpPr>
          <p:spPr>
            <a:xfrm>
              <a:off x="6602998" y="2276591"/>
              <a:ext cx="517192" cy="404561"/>
            </a:xfrm>
            <a:prstGeom prst="rect">
              <a:avLst/>
            </a:prstGeom>
            <a:noFill/>
          </p:spPr>
          <p:txBody>
            <a:bodyPr wrap="square" rtlCol="0" anchor="ctr">
              <a:spAutoFit/>
            </a:bodyPr>
            <a:lstStyle/>
            <a:p>
              <a:pPr algn="ctr" defTabSz="914400" fontAlgn="ctr">
                <a:lnSpc>
                  <a:spcPct val="120000"/>
                </a:lnSpc>
              </a:pPr>
              <a:r>
                <a:rPr lang="en-US" altLang="zh-CN" sz="2400" dirty="0">
                  <a:solidFill>
                    <a:prstClr val="white"/>
                  </a:solidFill>
                  <a:latin typeface="Arial" panose="020B0604020202020204" pitchFamily="34" charset="0"/>
                  <a:cs typeface="Arial" panose="020B0604020202020204" pitchFamily="34" charset="0"/>
                </a:rPr>
                <a:t>01</a:t>
              </a:r>
              <a:endParaRPr lang="zh-CN" altLang="en-US" sz="2400" dirty="0">
                <a:solidFill>
                  <a:prstClr val="white"/>
                </a:solidFill>
                <a:latin typeface="Arial" panose="020B0604020202020204" pitchFamily="34" charset="0"/>
                <a:cs typeface="Arial" panose="020B0604020202020204" pitchFamily="34" charset="0"/>
              </a:endParaRPr>
            </a:p>
          </p:txBody>
        </p:sp>
      </p:grpSp>
      <p:pic>
        <p:nvPicPr>
          <p:cNvPr id="4" name="图片 3" descr="软件截图"/>
          <p:cNvPicPr>
            <a:picLocks noChangeAspect="1"/>
          </p:cNvPicPr>
          <p:nvPr/>
        </p:nvPicPr>
        <p:blipFill>
          <a:blip r:embed="rId2"/>
          <a:stretch>
            <a:fillRect/>
          </a:stretch>
        </p:blipFill>
        <p:spPr>
          <a:xfrm>
            <a:off x="1664970" y="2559050"/>
            <a:ext cx="3877310" cy="2251710"/>
          </a:xfrm>
          <a:prstGeom prst="rect">
            <a:avLst/>
          </a:prstGeom>
        </p:spPr>
      </p:pic>
      <p:pic>
        <p:nvPicPr>
          <p:cNvPr id="8" name="图片 2" descr="1636513200(1)"/>
          <p:cNvPicPr>
            <a:picLocks noChangeAspect="1"/>
          </p:cNvPicPr>
          <p:nvPr/>
        </p:nvPicPr>
        <p:blipFill>
          <a:blip r:embed="rId3"/>
          <a:stretch>
            <a:fillRect/>
          </a:stretch>
        </p:blipFill>
        <p:spPr>
          <a:xfrm>
            <a:off x="6892290" y="3131185"/>
            <a:ext cx="3693795" cy="242125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21"/>
                                        </p:tgtEl>
                                        <p:attrNameLst>
                                          <p:attrName>style.visibility</p:attrName>
                                        </p:attrNameLst>
                                      </p:cBhvr>
                                      <p:to>
                                        <p:strVal val="visible"/>
                                      </p:to>
                                    </p:set>
                                    <p:anim calcmode="lin" valueType="num">
                                      <p:cBhvr>
                                        <p:cTn id="7" dur="500" fill="hold"/>
                                        <p:tgtEl>
                                          <p:spTgt spid="21"/>
                                        </p:tgtEl>
                                        <p:attrNameLst>
                                          <p:attrName>ppt_w</p:attrName>
                                        </p:attrNameLst>
                                      </p:cBhvr>
                                      <p:tavLst>
                                        <p:tav tm="0">
                                          <p:val>
                                            <p:fltVal val="0"/>
                                          </p:val>
                                        </p:tav>
                                        <p:tav tm="100000">
                                          <p:val>
                                            <p:strVal val="#ppt_w"/>
                                          </p:val>
                                        </p:tav>
                                      </p:tavLst>
                                    </p:anim>
                                    <p:anim calcmode="lin" valueType="num">
                                      <p:cBhvr>
                                        <p:cTn id="8" dur="500" fill="hold"/>
                                        <p:tgtEl>
                                          <p:spTgt spid="21"/>
                                        </p:tgtEl>
                                        <p:attrNameLst>
                                          <p:attrName>ppt_h</p:attrName>
                                        </p:attrNameLst>
                                      </p:cBhvr>
                                      <p:tavLst>
                                        <p:tav tm="0">
                                          <p:val>
                                            <p:fltVal val="0"/>
                                          </p:val>
                                        </p:tav>
                                        <p:tav tm="100000">
                                          <p:val>
                                            <p:strVal val="#ppt_h"/>
                                          </p:val>
                                        </p:tav>
                                      </p:tavLst>
                                    </p:anim>
                                    <p:animEffect transition="in" filter="fade">
                                      <p:cBhvr>
                                        <p:cTn id="9" dur="500"/>
                                        <p:tgtEl>
                                          <p:spTgt spid="21"/>
                                        </p:tgtEl>
                                      </p:cBhvr>
                                    </p:animEffect>
                                  </p:childTnLst>
                                </p:cTn>
                              </p:par>
                            </p:childTnLst>
                          </p:cTn>
                        </p:par>
                        <p:par>
                          <p:cTn id="10" fill="hold">
                            <p:stCondLst>
                              <p:cond delay="500"/>
                            </p:stCondLst>
                            <p:childTnLst>
                              <p:par>
                                <p:cTn id="11" presetID="22" presetClass="entr" presetSubtype="2" fill="hold" nodeType="after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wipe(right)">
                                      <p:cBhvr>
                                        <p:cTn id="13" dur="500"/>
                                        <p:tgtEl>
                                          <p:spTgt spid="6"/>
                                        </p:tgtEl>
                                      </p:cBhvr>
                                    </p:animEffect>
                                  </p:childTnLst>
                                </p:cTn>
                              </p:par>
                            </p:childTnLst>
                          </p:cTn>
                        </p:par>
                        <p:par>
                          <p:cTn id="14" fill="hold">
                            <p:stCondLst>
                              <p:cond delay="1000"/>
                            </p:stCondLst>
                            <p:childTnLst>
                              <p:par>
                                <p:cTn id="15" presetID="20" presetClass="entr" presetSubtype="0" fill="hold" nodeType="afterEffect">
                                  <p:stCondLst>
                                    <p:cond delay="0"/>
                                  </p:stCondLst>
                                  <p:childTnLst>
                                    <p:set>
                                      <p:cBhvr>
                                        <p:cTn id="16" dur="1000" fill="hold">
                                          <p:stCondLst>
                                            <p:cond delay="0"/>
                                          </p:stCondLst>
                                        </p:cTn>
                                        <p:tgtEl>
                                          <p:spTgt spid="4"/>
                                        </p:tgtEl>
                                        <p:attrNameLst>
                                          <p:attrName>style.visibility</p:attrName>
                                        </p:attrNameLst>
                                      </p:cBhvr>
                                      <p:to>
                                        <p:strVal val="visible"/>
                                      </p:to>
                                    </p:set>
                                    <p:animEffect transition="in" filter="wedge">
                                      <p:cBhvr>
                                        <p:cTn id="17" dur="1000"/>
                                        <p:tgtEl>
                                          <p:spTgt spid="4"/>
                                        </p:tgtEl>
                                      </p:cBhvr>
                                    </p:animEffect>
                                  </p:childTnLst>
                                </p:cTn>
                              </p:par>
                            </p:childTnLst>
                          </p:cTn>
                        </p:par>
                        <p:par>
                          <p:cTn id="18" fill="hold">
                            <p:stCondLst>
                              <p:cond delay="2000"/>
                            </p:stCondLst>
                            <p:childTnLst>
                              <p:par>
                                <p:cTn id="19" presetID="2" presetClass="entr" presetSubtype="4" fill="hold" grpId="0" nodeType="after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53" presetClass="entr" presetSubtype="16"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p:cTn id="27" dur="500" fill="hold"/>
                                        <p:tgtEl>
                                          <p:spTgt spid="9"/>
                                        </p:tgtEl>
                                        <p:attrNameLst>
                                          <p:attrName>ppt_w</p:attrName>
                                        </p:attrNameLst>
                                      </p:cBhvr>
                                      <p:tavLst>
                                        <p:tav tm="0">
                                          <p:val>
                                            <p:fltVal val="0"/>
                                          </p:val>
                                        </p:tav>
                                        <p:tav tm="100000">
                                          <p:val>
                                            <p:strVal val="#ppt_w"/>
                                          </p:val>
                                        </p:tav>
                                      </p:tavLst>
                                    </p:anim>
                                    <p:anim calcmode="lin" valueType="num">
                                      <p:cBhvr>
                                        <p:cTn id="28" dur="500" fill="hold"/>
                                        <p:tgtEl>
                                          <p:spTgt spid="9"/>
                                        </p:tgtEl>
                                        <p:attrNameLst>
                                          <p:attrName>ppt_h</p:attrName>
                                        </p:attrNameLst>
                                      </p:cBhvr>
                                      <p:tavLst>
                                        <p:tav tm="0">
                                          <p:val>
                                            <p:fltVal val="0"/>
                                          </p:val>
                                        </p:tav>
                                        <p:tav tm="100000">
                                          <p:val>
                                            <p:strVal val="#ppt_h"/>
                                          </p:val>
                                        </p:tav>
                                      </p:tavLst>
                                    </p:anim>
                                    <p:animEffect transition="in" filter="fade">
                                      <p:cBhvr>
                                        <p:cTn id="29" dur="500"/>
                                        <p:tgtEl>
                                          <p:spTgt spid="9"/>
                                        </p:tgtEl>
                                      </p:cBhvr>
                                    </p:animEffect>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wipe(left)">
                                      <p:cBhvr>
                                        <p:cTn id="33" dur="500"/>
                                        <p:tgtEl>
                                          <p:spTgt spid="7"/>
                                        </p:tgtEl>
                                      </p:cBhvr>
                                    </p:animEffect>
                                  </p:childTnLst>
                                </p:cTn>
                              </p:par>
                            </p:childTnLst>
                          </p:cTn>
                        </p:par>
                        <p:par>
                          <p:cTn id="34" fill="hold">
                            <p:stCondLst>
                              <p:cond delay="1000"/>
                            </p:stCondLst>
                            <p:childTnLst>
                              <p:par>
                                <p:cTn id="35" presetID="20" presetClass="entr" presetSubtype="0" fill="hold" nodeType="afterEffect">
                                  <p:stCondLst>
                                    <p:cond delay="0"/>
                                  </p:stCondLst>
                                  <p:childTnLst>
                                    <p:set>
                                      <p:cBhvr>
                                        <p:cTn id="36" dur="1000" fill="hold">
                                          <p:stCondLst>
                                            <p:cond delay="0"/>
                                          </p:stCondLst>
                                        </p:cTn>
                                        <p:tgtEl>
                                          <p:spTgt spid="8"/>
                                        </p:tgtEl>
                                        <p:attrNameLst>
                                          <p:attrName>style.visibility</p:attrName>
                                        </p:attrNameLst>
                                      </p:cBhvr>
                                      <p:to>
                                        <p:strVal val="visible"/>
                                      </p:to>
                                    </p:set>
                                    <p:animEffect transition="in" filter="wedge">
                                      <p:cBhvr>
                                        <p:cTn id="37" dur="1000"/>
                                        <p:tgtEl>
                                          <p:spTgt spid="8"/>
                                        </p:tgtEl>
                                      </p:cBhvr>
                                    </p:animEffect>
                                  </p:childTnLst>
                                </p:cTn>
                              </p:par>
                            </p:childTnLst>
                          </p:cTn>
                        </p:par>
                        <p:par>
                          <p:cTn id="38" fill="hold">
                            <p:stCondLst>
                              <p:cond delay="2000"/>
                            </p:stCondLst>
                            <p:childTnLst>
                              <p:par>
                                <p:cTn id="39" presetID="2" presetClass="entr" presetSubtype="1" fill="hold" grpId="0" nodeType="after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成功案例</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0" y="5598531"/>
            <a:ext cx="3810000" cy="1257114"/>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TextBox 26"/>
          <p:cNvSpPr txBox="1"/>
          <p:nvPr/>
        </p:nvSpPr>
        <p:spPr bwMode="auto">
          <a:xfrm>
            <a:off x="474651" y="3180024"/>
            <a:ext cx="3182949" cy="1938020"/>
          </a:xfrm>
          <a:prstGeom prst="rect">
            <a:avLst/>
          </a:prstGeom>
          <a:noFill/>
        </p:spPr>
        <p:txBody>
          <a:bodyPr wrap="square">
            <a:spAutoFit/>
          </a:bodyPr>
          <a:lstStyle/>
          <a:p>
            <a:pPr>
              <a:lnSpc>
                <a:spcPct val="150000"/>
              </a:lnSpc>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金安区秸秆焚烧“蓝天卫士”视频监控项目高空瞭望共计 162 个，二级</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a:p>
            <a:pPr>
              <a:lnSpc>
                <a:spcPct val="150000"/>
              </a:lnSpc>
            </a:pPr>
            <a:r>
              <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rPr>
              <a:t>乡镇平台 17 个。</a:t>
            </a:r>
            <a:endParaRPr lang="zh-CN" altLang="en-US" sz="20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7" name="组合 6"/>
          <p:cNvGrpSpPr/>
          <p:nvPr/>
        </p:nvGrpSpPr>
        <p:grpSpPr>
          <a:xfrm>
            <a:off x="332510" y="1985494"/>
            <a:ext cx="3409746" cy="751002"/>
            <a:chOff x="332510" y="1985494"/>
            <a:chExt cx="3409746" cy="751002"/>
          </a:xfrm>
        </p:grpSpPr>
        <p:sp>
          <p:nvSpPr>
            <p:cNvPr id="20" name="矩形 19"/>
            <p:cNvSpPr/>
            <p:nvPr/>
          </p:nvSpPr>
          <p:spPr>
            <a:xfrm flipH="1">
              <a:off x="332510" y="1985494"/>
              <a:ext cx="3409746" cy="751002"/>
            </a:xfrm>
            <a:prstGeom prst="rect">
              <a:avLst/>
            </a:prstGeom>
            <a:gradFill>
              <a:gsLst>
                <a:gs pos="0">
                  <a:schemeClr val="accent1">
                    <a:lumMod val="5000"/>
                    <a:lumOff val="95000"/>
                    <a:alpha val="0"/>
                  </a:schemeClr>
                </a:gs>
                <a:gs pos="7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bwMode="auto">
            <a:xfrm>
              <a:off x="333145" y="2123924"/>
              <a:ext cx="3393440" cy="398780"/>
            </a:xfrm>
            <a:prstGeom prst="rect">
              <a:avLst/>
            </a:prstGeom>
          </p:spPr>
          <p:txBody>
            <a:bodyPr wrap="square">
              <a:spAutoFit/>
            </a:bodyPr>
            <a:lstStyle/>
            <a:p>
              <a:pPr fontAlgn="auto">
                <a:spcBef>
                  <a:spcPts val="0"/>
                </a:spcBef>
                <a:spcAft>
                  <a:spcPts val="0"/>
                </a:spcAft>
                <a:defRPr/>
              </a:pPr>
              <a:r>
                <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rPr>
                <a:t>六安市金安区“蓝天卫士”</a:t>
              </a:r>
              <a:endParaRPr lang="zh-CN" altLang="en-US" sz="20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sp>
        <p:nvSpPr>
          <p:cNvPr id="13" name="矩形 12"/>
          <p:cNvSpPr/>
          <p:nvPr/>
        </p:nvSpPr>
        <p:spPr>
          <a:xfrm>
            <a:off x="11152909" y="3782290"/>
            <a:ext cx="1039091" cy="3075709"/>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3948544" y="3782291"/>
            <a:ext cx="7065820" cy="3075708"/>
          </a:xfrm>
          <a:prstGeom prst="rect">
            <a:avLst/>
          </a:prstGeom>
          <a:blipFill rotWithShape="1">
            <a:blip r:embed="rId2"/>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3948545" y="1985496"/>
            <a:ext cx="2280106" cy="1644395"/>
          </a:xfrm>
          <a:prstGeom prst="rect">
            <a:avLst/>
          </a:prstGeom>
          <a:blipFill rotWithShape="1">
            <a:blip r:embed="rId3"/>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6341402" y="1985495"/>
            <a:ext cx="2280106" cy="1644395"/>
          </a:xfrm>
          <a:prstGeom prst="rect">
            <a:avLst/>
          </a:prstGeom>
          <a:blipFill rotWithShape="1">
            <a:blip r:embed="rId4"/>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734259" y="1985494"/>
            <a:ext cx="2280106" cy="1644395"/>
          </a:xfrm>
          <a:prstGeom prst="rect">
            <a:avLst/>
          </a:prstGeom>
          <a:blipFill rotWithShape="1">
            <a:blip r:embed="rId5"/>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arn(outVertical)">
                                      <p:cBhvr>
                                        <p:cTn id="7" dur="750"/>
                                        <p:tgtEl>
                                          <p:spTgt spid="15"/>
                                        </p:tgtEl>
                                      </p:cBhvr>
                                    </p:animEffect>
                                  </p:childTnLst>
                                </p:cTn>
                              </p:par>
                            </p:childTnLst>
                          </p:cTn>
                        </p:par>
                        <p:par>
                          <p:cTn id="8" fill="hold">
                            <p:stCondLst>
                              <p:cond delay="1000"/>
                            </p:stCondLst>
                            <p:childTnLst>
                              <p:par>
                                <p:cTn id="9" presetID="53" presetClass="entr" presetSubtype="16"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p:cTn id="11" dur="750" fill="hold"/>
                                        <p:tgtEl>
                                          <p:spTgt spid="16"/>
                                        </p:tgtEl>
                                        <p:attrNameLst>
                                          <p:attrName>ppt_w</p:attrName>
                                        </p:attrNameLst>
                                      </p:cBhvr>
                                      <p:tavLst>
                                        <p:tav tm="0">
                                          <p:val>
                                            <p:fltVal val="0"/>
                                          </p:val>
                                        </p:tav>
                                        <p:tav tm="100000">
                                          <p:val>
                                            <p:strVal val="#ppt_w"/>
                                          </p:val>
                                        </p:tav>
                                      </p:tavLst>
                                    </p:anim>
                                    <p:anim calcmode="lin" valueType="num">
                                      <p:cBhvr>
                                        <p:cTn id="12" dur="750" fill="hold"/>
                                        <p:tgtEl>
                                          <p:spTgt spid="16"/>
                                        </p:tgtEl>
                                        <p:attrNameLst>
                                          <p:attrName>ppt_h</p:attrName>
                                        </p:attrNameLst>
                                      </p:cBhvr>
                                      <p:tavLst>
                                        <p:tav tm="0">
                                          <p:val>
                                            <p:fltVal val="0"/>
                                          </p:val>
                                        </p:tav>
                                        <p:tav tm="100000">
                                          <p:val>
                                            <p:strVal val="#ppt_h"/>
                                          </p:val>
                                        </p:tav>
                                      </p:tavLst>
                                    </p:anim>
                                    <p:animEffect transition="in" filter="fade">
                                      <p:cBhvr>
                                        <p:cTn id="13" dur="750"/>
                                        <p:tgtEl>
                                          <p:spTgt spid="16"/>
                                        </p:tgtEl>
                                      </p:cBhvr>
                                    </p:animEffect>
                                  </p:childTnLst>
                                </p:cTn>
                              </p:par>
                              <p:par>
                                <p:cTn id="14" presetID="53" presetClass="entr" presetSubtype="16" fill="hold" grpId="0" nodeType="withEffect">
                                  <p:stCondLst>
                                    <p:cond delay="250"/>
                                  </p:stCondLst>
                                  <p:childTnLst>
                                    <p:set>
                                      <p:cBhvr>
                                        <p:cTn id="15" dur="1" fill="hold">
                                          <p:stCondLst>
                                            <p:cond delay="0"/>
                                          </p:stCondLst>
                                        </p:cTn>
                                        <p:tgtEl>
                                          <p:spTgt spid="17"/>
                                        </p:tgtEl>
                                        <p:attrNameLst>
                                          <p:attrName>style.visibility</p:attrName>
                                        </p:attrNameLst>
                                      </p:cBhvr>
                                      <p:to>
                                        <p:strVal val="visible"/>
                                      </p:to>
                                    </p:set>
                                    <p:anim calcmode="lin" valueType="num">
                                      <p:cBhvr>
                                        <p:cTn id="16" dur="750" fill="hold"/>
                                        <p:tgtEl>
                                          <p:spTgt spid="17"/>
                                        </p:tgtEl>
                                        <p:attrNameLst>
                                          <p:attrName>ppt_w</p:attrName>
                                        </p:attrNameLst>
                                      </p:cBhvr>
                                      <p:tavLst>
                                        <p:tav tm="0">
                                          <p:val>
                                            <p:fltVal val="0"/>
                                          </p:val>
                                        </p:tav>
                                        <p:tav tm="100000">
                                          <p:val>
                                            <p:strVal val="#ppt_w"/>
                                          </p:val>
                                        </p:tav>
                                      </p:tavLst>
                                    </p:anim>
                                    <p:anim calcmode="lin" valueType="num">
                                      <p:cBhvr>
                                        <p:cTn id="17" dur="750" fill="hold"/>
                                        <p:tgtEl>
                                          <p:spTgt spid="17"/>
                                        </p:tgtEl>
                                        <p:attrNameLst>
                                          <p:attrName>ppt_h</p:attrName>
                                        </p:attrNameLst>
                                      </p:cBhvr>
                                      <p:tavLst>
                                        <p:tav tm="0">
                                          <p:val>
                                            <p:fltVal val="0"/>
                                          </p:val>
                                        </p:tav>
                                        <p:tav tm="100000">
                                          <p:val>
                                            <p:strVal val="#ppt_h"/>
                                          </p:val>
                                        </p:tav>
                                      </p:tavLst>
                                    </p:anim>
                                    <p:animEffect transition="in" filter="fade">
                                      <p:cBhvr>
                                        <p:cTn id="18" dur="750"/>
                                        <p:tgtEl>
                                          <p:spTgt spid="17"/>
                                        </p:tgtEl>
                                      </p:cBhvr>
                                    </p:animEffect>
                                  </p:childTnLst>
                                </p:cTn>
                              </p:par>
                              <p:par>
                                <p:cTn id="19" presetID="53" presetClass="entr" presetSubtype="16" fill="hold" grpId="0" nodeType="withEffect">
                                  <p:stCondLst>
                                    <p:cond delay="500"/>
                                  </p:stCondLst>
                                  <p:childTnLst>
                                    <p:set>
                                      <p:cBhvr>
                                        <p:cTn id="20" dur="1" fill="hold">
                                          <p:stCondLst>
                                            <p:cond delay="0"/>
                                          </p:stCondLst>
                                        </p:cTn>
                                        <p:tgtEl>
                                          <p:spTgt spid="18"/>
                                        </p:tgtEl>
                                        <p:attrNameLst>
                                          <p:attrName>style.visibility</p:attrName>
                                        </p:attrNameLst>
                                      </p:cBhvr>
                                      <p:to>
                                        <p:strVal val="visible"/>
                                      </p:to>
                                    </p:set>
                                    <p:anim calcmode="lin" valueType="num">
                                      <p:cBhvr>
                                        <p:cTn id="21" dur="750" fill="hold"/>
                                        <p:tgtEl>
                                          <p:spTgt spid="18"/>
                                        </p:tgtEl>
                                        <p:attrNameLst>
                                          <p:attrName>ppt_w</p:attrName>
                                        </p:attrNameLst>
                                      </p:cBhvr>
                                      <p:tavLst>
                                        <p:tav tm="0">
                                          <p:val>
                                            <p:fltVal val="0"/>
                                          </p:val>
                                        </p:tav>
                                        <p:tav tm="100000">
                                          <p:val>
                                            <p:strVal val="#ppt_w"/>
                                          </p:val>
                                        </p:tav>
                                      </p:tavLst>
                                    </p:anim>
                                    <p:anim calcmode="lin" valueType="num">
                                      <p:cBhvr>
                                        <p:cTn id="22" dur="750" fill="hold"/>
                                        <p:tgtEl>
                                          <p:spTgt spid="18"/>
                                        </p:tgtEl>
                                        <p:attrNameLst>
                                          <p:attrName>ppt_h</p:attrName>
                                        </p:attrNameLst>
                                      </p:cBhvr>
                                      <p:tavLst>
                                        <p:tav tm="0">
                                          <p:val>
                                            <p:fltVal val="0"/>
                                          </p:val>
                                        </p:tav>
                                        <p:tav tm="100000">
                                          <p:val>
                                            <p:strVal val="#ppt_h"/>
                                          </p:val>
                                        </p:tav>
                                      </p:tavLst>
                                    </p:anim>
                                    <p:animEffect transition="in" filter="fade">
                                      <p:cBhvr>
                                        <p:cTn id="23" dur="750"/>
                                        <p:tgtEl>
                                          <p:spTgt spid="18"/>
                                        </p:tgtEl>
                                      </p:cBhvr>
                                    </p:animEffect>
                                  </p:childTnLst>
                                </p:cTn>
                              </p:par>
                            </p:childTnLst>
                          </p:cTn>
                        </p:par>
                        <p:par>
                          <p:cTn id="24" fill="hold">
                            <p:stCondLst>
                              <p:cond delay="2000"/>
                            </p:stCondLst>
                            <p:childTnLst>
                              <p:par>
                                <p:cTn id="25" presetID="22" presetClass="entr" presetSubtype="1"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wipe(up)">
                                      <p:cBhvr>
                                        <p:cTn id="27" dur="500"/>
                                        <p:tgtEl>
                                          <p:spTgt spid="13"/>
                                        </p:tgtEl>
                                      </p:cBhvr>
                                    </p:animEffect>
                                  </p:childTnLst>
                                </p:cTn>
                              </p:par>
                            </p:childTnLst>
                          </p:cTn>
                        </p:par>
                        <p:par>
                          <p:cTn id="28" fill="hold">
                            <p:stCondLst>
                              <p:cond delay="2500"/>
                            </p:stCondLst>
                            <p:childTnLst>
                              <p:par>
                                <p:cTn id="29" presetID="22" presetClass="entr" presetSubtype="8"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wipe(left)">
                                      <p:cBhvr>
                                        <p:cTn id="31" dur="500"/>
                                        <p:tgtEl>
                                          <p:spTgt spid="6"/>
                                        </p:tgtEl>
                                      </p:cBhvr>
                                    </p:animEffect>
                                  </p:childTnLst>
                                </p:cTn>
                              </p:par>
                            </p:childTnLst>
                          </p:cTn>
                        </p:par>
                        <p:par>
                          <p:cTn id="32" fill="hold">
                            <p:stCondLst>
                              <p:cond delay="3000"/>
                            </p:stCondLst>
                            <p:childTnLst>
                              <p:par>
                                <p:cTn id="33" presetID="22" presetClass="entr" presetSubtype="8"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left)">
                                      <p:cBhvr>
                                        <p:cTn id="35" dur="500"/>
                                        <p:tgtEl>
                                          <p:spTgt spid="7"/>
                                        </p:tgtEl>
                                      </p:cBhvr>
                                    </p:animEffect>
                                  </p:childTnLst>
                                </p:cTn>
                              </p:par>
                            </p:childTnLst>
                          </p:cTn>
                        </p:par>
                        <p:par>
                          <p:cTn id="36" fill="hold">
                            <p:stCondLst>
                              <p:cond delay="3500"/>
                            </p:stCondLst>
                            <p:childTnLst>
                              <p:par>
                                <p:cTn id="37" presetID="10" presetClass="entr" presetSubtype="0" fill="hold" grpId="0" nodeType="after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fade">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p:bldP spid="13" grpId="0" animBg="1"/>
      <p:bldP spid="15" grpId="0" bldLvl="0" animBg="1"/>
      <p:bldP spid="16" grpId="0" bldLvl="0" animBg="1"/>
      <p:bldP spid="17" grpId="0" bldLvl="0" animBg="1"/>
      <p:bldP spid="18" grpId="0" bldLvl="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a:off x="-1" y="2008682"/>
            <a:ext cx="2897623" cy="1566375"/>
          </a:xfrm>
          <a:prstGeom prst="rect">
            <a:avLst/>
          </a:prstGeom>
          <a:blipFill rotWithShape="1">
            <a:blip r:embed="rId1"/>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2999286" y="2008682"/>
            <a:ext cx="5168190" cy="1566375"/>
          </a:xfrm>
          <a:prstGeom prst="rect">
            <a:avLst/>
          </a:prstGeom>
          <a:blipFill rotWithShape="1">
            <a:blip r:embed="rId2"/>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8269141" y="2008682"/>
            <a:ext cx="2897623" cy="1566375"/>
          </a:xfrm>
          <a:prstGeom prst="rect">
            <a:avLst/>
          </a:prstGeom>
          <a:blipFill rotWithShape="1">
            <a:blip r:embed="rId3"/>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1" y="3653297"/>
            <a:ext cx="2897623" cy="1563231"/>
          </a:xfrm>
          <a:prstGeom prst="rect">
            <a:avLst/>
          </a:prstGeom>
          <a:blipFill rotWithShape="1">
            <a:blip r:embed="rId4"/>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1" y="5301213"/>
            <a:ext cx="2897623" cy="1556788"/>
          </a:xfrm>
          <a:prstGeom prst="rect">
            <a:avLst/>
          </a:prstGeom>
          <a:blipFill rotWithShape="1">
            <a:blip r:embed="rId5"/>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2999286" y="5301213"/>
            <a:ext cx="5168190" cy="1556788"/>
          </a:xfrm>
          <a:prstGeom prst="rect">
            <a:avLst/>
          </a:prstGeom>
          <a:blipFill rotWithShape="1">
            <a:blip r:embed="rId6"/>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8269141" y="5301213"/>
            <a:ext cx="2897623" cy="1556788"/>
          </a:xfrm>
          <a:prstGeom prst="rect">
            <a:avLst/>
          </a:prstGeom>
          <a:blipFill rotWithShape="1">
            <a:blip r:embed="rId7"/>
            <a:stretch>
              <a:fillRect l="1" r="1"/>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49545"/>
            <a:ext cx="1787236" cy="751002"/>
          </a:xfrm>
          <a:prstGeom prst="rect">
            <a:avLst/>
          </a:prstGeom>
          <a:blipFill rotWithShape="1">
            <a:blip r:embed="rId8"/>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成功案例</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p:cNvGrpSpPr/>
          <p:nvPr/>
        </p:nvGrpSpPr>
        <p:grpSpPr>
          <a:xfrm>
            <a:off x="2999286" y="3653296"/>
            <a:ext cx="8167478" cy="1790622"/>
            <a:chOff x="2999286" y="3653296"/>
            <a:chExt cx="8167478" cy="1790622"/>
          </a:xfrm>
        </p:grpSpPr>
        <p:sp>
          <p:nvSpPr>
            <p:cNvPr id="13" name="矩形 12"/>
            <p:cNvSpPr/>
            <p:nvPr/>
          </p:nvSpPr>
          <p:spPr>
            <a:xfrm>
              <a:off x="2999286" y="3653296"/>
              <a:ext cx="8167478" cy="1563231"/>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TextBox 16"/>
            <p:cNvSpPr txBox="1"/>
            <p:nvPr/>
          </p:nvSpPr>
          <p:spPr bwMode="auto">
            <a:xfrm>
              <a:off x="3208229" y="4382089"/>
              <a:ext cx="7656202" cy="1061829"/>
            </a:xfrm>
            <a:prstGeom prst="rect">
              <a:avLst/>
            </a:prstGeom>
            <a:noFill/>
          </p:spPr>
          <p:txBody>
            <a:bodyPr wrap="square">
              <a:spAutoFit/>
            </a:bodyPr>
            <a:lstStyle/>
            <a:p>
              <a:pPr>
                <a:lnSpc>
                  <a:spcPct val="150000"/>
                </a:lnSpc>
              </a:pPr>
              <a:r>
                <a:rPr lang="zh-CN" altLang="en-US" sz="1400" dirty="0">
                  <a:solidFill>
                    <a:srgbClr val="FFFFFF"/>
                  </a:solidFill>
                  <a:latin typeface="微软雅黑" panose="020B0503020204020204" pitchFamily="34" charset="-122"/>
                  <a:ea typeface="微软雅黑" panose="020B0503020204020204" pitchFamily="34" charset="-122"/>
                </a:rPr>
                <a:t>这里输入简单的文字概述这里输入简单文字概述简单的文字概述这里输入简单的文字概述这里输入简单的文字概述这里输入简单文字概述简单的文字概述这里输入简单的文字概述</a:t>
              </a:r>
              <a:endParaRPr lang="zh-CN" altLang="en-US" sz="1400" dirty="0">
                <a:solidFill>
                  <a:srgbClr val="FFFFFF"/>
                </a:solidFill>
                <a:latin typeface="微软雅黑" panose="020B0503020204020204" pitchFamily="34" charset="-122"/>
                <a:ea typeface="微软雅黑" panose="020B0503020204020204" pitchFamily="34" charset="-122"/>
              </a:endParaRPr>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15" name="矩形 14"/>
            <p:cNvSpPr/>
            <p:nvPr/>
          </p:nvSpPr>
          <p:spPr bwMode="auto">
            <a:xfrm>
              <a:off x="3208201" y="3797441"/>
              <a:ext cx="5395595" cy="583565"/>
            </a:xfrm>
            <a:prstGeom prst="rect">
              <a:avLst/>
            </a:prstGeom>
          </p:spPr>
          <p:txBody>
            <a:bodyPr wrap="square">
              <a:spAutoFit/>
            </a:bodyPr>
            <a:lstStyle/>
            <a:p>
              <a:pPr fontAlgn="auto">
                <a:spcBef>
                  <a:spcPts val="0"/>
                </a:spcBef>
                <a:spcAft>
                  <a:spcPts val="0"/>
                </a:spcAft>
                <a:defRPr/>
              </a:pPr>
              <a:r>
                <a:rPr lang="zh-CN" altLang="en-US" sz="3200" b="1" dirty="0">
                  <a:solidFill>
                    <a:srgbClr val="FFFFFF"/>
                  </a:solidFill>
                  <a:latin typeface="微软雅黑" panose="020B0503020204020204" pitchFamily="34" charset="-122"/>
                  <a:ea typeface="微软雅黑" panose="020B0503020204020204" pitchFamily="34" charset="-122"/>
                </a:rPr>
                <a:t>水质自动监测管理平台</a:t>
              </a:r>
              <a:endParaRPr lang="zh-CN" altLang="en-US" sz="3200" b="1" dirty="0">
                <a:solidFill>
                  <a:srgbClr val="FFFFFF"/>
                </a:solidFill>
                <a:latin typeface="微软雅黑" panose="020B0503020204020204" pitchFamily="34" charset="-122"/>
                <a:ea typeface="微软雅黑" panose="020B0503020204020204" pitchFamily="34" charset="-122"/>
              </a:endParaRPr>
            </a:p>
          </p:txBody>
        </p:sp>
      </p:gr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750" fill="hold"/>
                                        <p:tgtEl>
                                          <p:spTgt spid="16"/>
                                        </p:tgtEl>
                                        <p:attrNameLst>
                                          <p:attrName>ppt_w</p:attrName>
                                        </p:attrNameLst>
                                      </p:cBhvr>
                                      <p:tavLst>
                                        <p:tav tm="0">
                                          <p:val>
                                            <p:fltVal val="0"/>
                                          </p:val>
                                        </p:tav>
                                        <p:tav tm="100000">
                                          <p:val>
                                            <p:strVal val="#ppt_w"/>
                                          </p:val>
                                        </p:tav>
                                      </p:tavLst>
                                    </p:anim>
                                    <p:anim calcmode="lin" valueType="num">
                                      <p:cBhvr>
                                        <p:cTn id="8" dur="750" fill="hold"/>
                                        <p:tgtEl>
                                          <p:spTgt spid="16"/>
                                        </p:tgtEl>
                                        <p:attrNameLst>
                                          <p:attrName>ppt_h</p:attrName>
                                        </p:attrNameLst>
                                      </p:cBhvr>
                                      <p:tavLst>
                                        <p:tav tm="0">
                                          <p:val>
                                            <p:fltVal val="0"/>
                                          </p:val>
                                        </p:tav>
                                        <p:tav tm="100000">
                                          <p:val>
                                            <p:strVal val="#ppt_h"/>
                                          </p:val>
                                        </p:tav>
                                      </p:tavLst>
                                    </p:anim>
                                    <p:animEffect transition="in" filter="fade">
                                      <p:cBhvr>
                                        <p:cTn id="9" dur="750"/>
                                        <p:tgtEl>
                                          <p:spTgt spid="16"/>
                                        </p:tgtEl>
                                      </p:cBhvr>
                                    </p:animEffect>
                                  </p:childTnLst>
                                </p:cTn>
                              </p:par>
                              <p:par>
                                <p:cTn id="10" presetID="53" presetClass="entr" presetSubtype="16" fill="hold" grpId="0" nodeType="withEffect">
                                  <p:stCondLst>
                                    <p:cond delay="250"/>
                                  </p:stCondLst>
                                  <p:childTnLst>
                                    <p:set>
                                      <p:cBhvr>
                                        <p:cTn id="11" dur="1" fill="hold">
                                          <p:stCondLst>
                                            <p:cond delay="0"/>
                                          </p:stCondLst>
                                        </p:cTn>
                                        <p:tgtEl>
                                          <p:spTgt spid="20"/>
                                        </p:tgtEl>
                                        <p:attrNameLst>
                                          <p:attrName>style.visibility</p:attrName>
                                        </p:attrNameLst>
                                      </p:cBhvr>
                                      <p:to>
                                        <p:strVal val="visible"/>
                                      </p:to>
                                    </p:set>
                                    <p:anim calcmode="lin" valueType="num">
                                      <p:cBhvr>
                                        <p:cTn id="12" dur="750" fill="hold"/>
                                        <p:tgtEl>
                                          <p:spTgt spid="20"/>
                                        </p:tgtEl>
                                        <p:attrNameLst>
                                          <p:attrName>ppt_w</p:attrName>
                                        </p:attrNameLst>
                                      </p:cBhvr>
                                      <p:tavLst>
                                        <p:tav tm="0">
                                          <p:val>
                                            <p:fltVal val="0"/>
                                          </p:val>
                                        </p:tav>
                                        <p:tav tm="100000">
                                          <p:val>
                                            <p:strVal val="#ppt_w"/>
                                          </p:val>
                                        </p:tav>
                                      </p:tavLst>
                                    </p:anim>
                                    <p:anim calcmode="lin" valueType="num">
                                      <p:cBhvr>
                                        <p:cTn id="13" dur="750" fill="hold"/>
                                        <p:tgtEl>
                                          <p:spTgt spid="20"/>
                                        </p:tgtEl>
                                        <p:attrNameLst>
                                          <p:attrName>ppt_h</p:attrName>
                                        </p:attrNameLst>
                                      </p:cBhvr>
                                      <p:tavLst>
                                        <p:tav tm="0">
                                          <p:val>
                                            <p:fltVal val="0"/>
                                          </p:val>
                                        </p:tav>
                                        <p:tav tm="100000">
                                          <p:val>
                                            <p:strVal val="#ppt_h"/>
                                          </p:val>
                                        </p:tav>
                                      </p:tavLst>
                                    </p:anim>
                                    <p:animEffect transition="in" filter="fade">
                                      <p:cBhvr>
                                        <p:cTn id="14" dur="750"/>
                                        <p:tgtEl>
                                          <p:spTgt spid="20"/>
                                        </p:tgtEl>
                                      </p:cBhvr>
                                    </p:animEffect>
                                  </p:childTnLst>
                                </p:cTn>
                              </p:par>
                              <p:par>
                                <p:cTn id="15" presetID="53" presetClass="entr" presetSubtype="16" fill="hold" grpId="0" nodeType="withEffect">
                                  <p:stCondLst>
                                    <p:cond delay="500"/>
                                  </p:stCondLst>
                                  <p:childTnLst>
                                    <p:set>
                                      <p:cBhvr>
                                        <p:cTn id="16" dur="1" fill="hold">
                                          <p:stCondLst>
                                            <p:cond delay="0"/>
                                          </p:stCondLst>
                                        </p:cTn>
                                        <p:tgtEl>
                                          <p:spTgt spid="21"/>
                                        </p:tgtEl>
                                        <p:attrNameLst>
                                          <p:attrName>style.visibility</p:attrName>
                                        </p:attrNameLst>
                                      </p:cBhvr>
                                      <p:to>
                                        <p:strVal val="visible"/>
                                      </p:to>
                                    </p:set>
                                    <p:anim calcmode="lin" valueType="num">
                                      <p:cBhvr>
                                        <p:cTn id="17" dur="750" fill="hold"/>
                                        <p:tgtEl>
                                          <p:spTgt spid="21"/>
                                        </p:tgtEl>
                                        <p:attrNameLst>
                                          <p:attrName>ppt_w</p:attrName>
                                        </p:attrNameLst>
                                      </p:cBhvr>
                                      <p:tavLst>
                                        <p:tav tm="0">
                                          <p:val>
                                            <p:fltVal val="0"/>
                                          </p:val>
                                        </p:tav>
                                        <p:tav tm="100000">
                                          <p:val>
                                            <p:strVal val="#ppt_w"/>
                                          </p:val>
                                        </p:tav>
                                      </p:tavLst>
                                    </p:anim>
                                    <p:anim calcmode="lin" valueType="num">
                                      <p:cBhvr>
                                        <p:cTn id="18" dur="750" fill="hold"/>
                                        <p:tgtEl>
                                          <p:spTgt spid="21"/>
                                        </p:tgtEl>
                                        <p:attrNameLst>
                                          <p:attrName>ppt_h</p:attrName>
                                        </p:attrNameLst>
                                      </p:cBhvr>
                                      <p:tavLst>
                                        <p:tav tm="0">
                                          <p:val>
                                            <p:fltVal val="0"/>
                                          </p:val>
                                        </p:tav>
                                        <p:tav tm="100000">
                                          <p:val>
                                            <p:strVal val="#ppt_h"/>
                                          </p:val>
                                        </p:tav>
                                      </p:tavLst>
                                    </p:anim>
                                    <p:animEffect transition="in" filter="fade">
                                      <p:cBhvr>
                                        <p:cTn id="19" dur="750"/>
                                        <p:tgtEl>
                                          <p:spTgt spid="21"/>
                                        </p:tgtEl>
                                      </p:cBhvr>
                                    </p:animEffect>
                                  </p:childTnLst>
                                </p:cTn>
                              </p:par>
                            </p:childTnLst>
                          </p:cTn>
                        </p:par>
                        <p:par>
                          <p:cTn id="20" fill="hold">
                            <p:stCondLst>
                              <p:cond delay="1000"/>
                            </p:stCondLst>
                            <p:childTnLst>
                              <p:par>
                                <p:cTn id="21" presetID="22" presetClass="entr" presetSubtype="8" fill="hold" grpId="0"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wipe(left)">
                                      <p:cBhvr>
                                        <p:cTn id="23" dur="750"/>
                                        <p:tgtEl>
                                          <p:spTgt spid="17"/>
                                        </p:tgtEl>
                                      </p:cBhvr>
                                    </p:animEffect>
                                  </p:childTnLst>
                                </p:cTn>
                              </p:par>
                              <p:par>
                                <p:cTn id="24" presetID="22" presetClass="entr" presetSubtype="8" fill="hold" grpId="0" nodeType="withEffect">
                                  <p:stCondLst>
                                    <p:cond delay="250"/>
                                  </p:stCondLst>
                                  <p:childTnLst>
                                    <p:set>
                                      <p:cBhvr>
                                        <p:cTn id="25" dur="1" fill="hold">
                                          <p:stCondLst>
                                            <p:cond delay="0"/>
                                          </p:stCondLst>
                                        </p:cTn>
                                        <p:tgtEl>
                                          <p:spTgt spid="22"/>
                                        </p:tgtEl>
                                        <p:attrNameLst>
                                          <p:attrName>style.visibility</p:attrName>
                                        </p:attrNameLst>
                                      </p:cBhvr>
                                      <p:to>
                                        <p:strVal val="visible"/>
                                      </p:to>
                                    </p:set>
                                    <p:animEffect transition="in" filter="wipe(left)">
                                      <p:cBhvr>
                                        <p:cTn id="26" dur="750"/>
                                        <p:tgtEl>
                                          <p:spTgt spid="22"/>
                                        </p:tgtEl>
                                      </p:cBhvr>
                                    </p:animEffect>
                                  </p:childTnLst>
                                </p:cTn>
                              </p:par>
                            </p:childTnLst>
                          </p:cTn>
                        </p:par>
                        <p:par>
                          <p:cTn id="27" fill="hold">
                            <p:stCondLst>
                              <p:cond delay="2000"/>
                            </p:stCondLst>
                            <p:childTnLst>
                              <p:par>
                                <p:cTn id="28" presetID="2" presetClass="entr" presetSubtype="2" decel="30000" fill="hold" grpId="0" nodeType="afterEffect">
                                  <p:stCondLst>
                                    <p:cond delay="0"/>
                                  </p:stCondLst>
                                  <p:childTnLst>
                                    <p:set>
                                      <p:cBhvr>
                                        <p:cTn id="29" dur="1" fill="hold">
                                          <p:stCondLst>
                                            <p:cond delay="0"/>
                                          </p:stCondLst>
                                        </p:cTn>
                                        <p:tgtEl>
                                          <p:spTgt spid="18"/>
                                        </p:tgtEl>
                                        <p:attrNameLst>
                                          <p:attrName>style.visibility</p:attrName>
                                        </p:attrNameLst>
                                      </p:cBhvr>
                                      <p:to>
                                        <p:strVal val="visible"/>
                                      </p:to>
                                    </p:set>
                                    <p:anim calcmode="lin" valueType="num">
                                      <p:cBhvr additive="base">
                                        <p:cTn id="30" dur="750" fill="hold"/>
                                        <p:tgtEl>
                                          <p:spTgt spid="18"/>
                                        </p:tgtEl>
                                        <p:attrNameLst>
                                          <p:attrName>ppt_x</p:attrName>
                                        </p:attrNameLst>
                                      </p:cBhvr>
                                      <p:tavLst>
                                        <p:tav tm="0">
                                          <p:val>
                                            <p:strVal val="1+#ppt_w/2"/>
                                          </p:val>
                                        </p:tav>
                                        <p:tav tm="100000">
                                          <p:val>
                                            <p:strVal val="#ppt_x"/>
                                          </p:val>
                                        </p:tav>
                                      </p:tavLst>
                                    </p:anim>
                                    <p:anim calcmode="lin" valueType="num">
                                      <p:cBhvr additive="base">
                                        <p:cTn id="31" dur="750" fill="hold"/>
                                        <p:tgtEl>
                                          <p:spTgt spid="18"/>
                                        </p:tgtEl>
                                        <p:attrNameLst>
                                          <p:attrName>ppt_y</p:attrName>
                                        </p:attrNameLst>
                                      </p:cBhvr>
                                      <p:tavLst>
                                        <p:tav tm="0">
                                          <p:val>
                                            <p:strVal val="#ppt_y"/>
                                          </p:val>
                                        </p:tav>
                                        <p:tav tm="100000">
                                          <p:val>
                                            <p:strVal val="#ppt_y"/>
                                          </p:val>
                                        </p:tav>
                                      </p:tavLst>
                                    </p:anim>
                                  </p:childTnLst>
                                </p:cTn>
                              </p:par>
                              <p:par>
                                <p:cTn id="32" presetID="2" presetClass="entr" presetSubtype="2" decel="26000" fill="hold" grpId="0" nodeType="withEffect">
                                  <p:stCondLst>
                                    <p:cond delay="250"/>
                                  </p:stCondLst>
                                  <p:childTnLst>
                                    <p:set>
                                      <p:cBhvr>
                                        <p:cTn id="33" dur="1" fill="hold">
                                          <p:stCondLst>
                                            <p:cond delay="0"/>
                                          </p:stCondLst>
                                        </p:cTn>
                                        <p:tgtEl>
                                          <p:spTgt spid="23"/>
                                        </p:tgtEl>
                                        <p:attrNameLst>
                                          <p:attrName>style.visibility</p:attrName>
                                        </p:attrNameLst>
                                      </p:cBhvr>
                                      <p:to>
                                        <p:strVal val="visible"/>
                                      </p:to>
                                    </p:set>
                                    <p:anim calcmode="lin" valueType="num">
                                      <p:cBhvr additive="base">
                                        <p:cTn id="34" dur="750" fill="hold"/>
                                        <p:tgtEl>
                                          <p:spTgt spid="23"/>
                                        </p:tgtEl>
                                        <p:attrNameLst>
                                          <p:attrName>ppt_x</p:attrName>
                                        </p:attrNameLst>
                                      </p:cBhvr>
                                      <p:tavLst>
                                        <p:tav tm="0">
                                          <p:val>
                                            <p:strVal val="1+#ppt_w/2"/>
                                          </p:val>
                                        </p:tav>
                                        <p:tav tm="100000">
                                          <p:val>
                                            <p:strVal val="#ppt_x"/>
                                          </p:val>
                                        </p:tav>
                                      </p:tavLst>
                                    </p:anim>
                                    <p:anim calcmode="lin" valueType="num">
                                      <p:cBhvr additive="base">
                                        <p:cTn id="35" dur="750" fill="hold"/>
                                        <p:tgtEl>
                                          <p:spTgt spid="23"/>
                                        </p:tgtEl>
                                        <p:attrNameLst>
                                          <p:attrName>ppt_y</p:attrName>
                                        </p:attrNameLst>
                                      </p:cBhvr>
                                      <p:tavLst>
                                        <p:tav tm="0">
                                          <p:val>
                                            <p:strVal val="#ppt_y"/>
                                          </p:val>
                                        </p:tav>
                                        <p:tav tm="100000">
                                          <p:val>
                                            <p:strVal val="#ppt_y"/>
                                          </p:val>
                                        </p:tav>
                                      </p:tavLst>
                                    </p:anim>
                                  </p:childTnLst>
                                </p:cTn>
                              </p:par>
                            </p:childTnLst>
                          </p:cTn>
                        </p:par>
                        <p:par>
                          <p:cTn id="36" fill="hold">
                            <p:stCondLst>
                              <p:cond delay="3000"/>
                            </p:stCondLst>
                            <p:childTnLst>
                              <p:par>
                                <p:cTn id="37" presetID="22" presetClass="entr" presetSubtype="8" fill="hold" nodeType="after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wipe(left)">
                                      <p:cBhvr>
                                        <p:cTn id="39"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17" grpId="0" bldLvl="0" animBg="1"/>
      <p:bldP spid="18" grpId="0" bldLvl="0" animBg="1"/>
      <p:bldP spid="20" grpId="0" bldLvl="0" animBg="1"/>
      <p:bldP spid="21" grpId="0" bldLvl="0" animBg="1"/>
      <p:bldP spid="22" grpId="0" bldLvl="0" animBg="1"/>
      <p:bldP spid="23" grpId="0" bldLvl="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矩形 15"/>
          <p:cNvSpPr/>
          <p:nvPr/>
        </p:nvSpPr>
        <p:spPr>
          <a:xfrm flipH="1">
            <a:off x="5200154" y="3974301"/>
            <a:ext cx="4667250" cy="2260602"/>
          </a:xfrm>
          <a:prstGeom prst="rect">
            <a:avLst/>
          </a:prstGeom>
          <a:gradFill>
            <a:gsLst>
              <a:gs pos="0">
                <a:schemeClr val="accent1">
                  <a:lumMod val="5000"/>
                  <a:lumOff val="95000"/>
                  <a:alpha val="0"/>
                </a:schemeClr>
              </a:gs>
              <a:gs pos="65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成功案例</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42"/>
          <p:cNvSpPr>
            <a:spLocks noChangeArrowheads="1"/>
          </p:cNvSpPr>
          <p:nvPr/>
        </p:nvSpPr>
        <p:spPr bwMode="auto">
          <a:xfrm>
            <a:off x="9980912" y="4067648"/>
            <a:ext cx="922867" cy="2260600"/>
          </a:xfrm>
          <a:prstGeom prst="rect">
            <a:avLst/>
          </a:prstGeom>
          <a:solidFill>
            <a:srgbClr val="365FAA"/>
          </a:solidFill>
          <a:ln>
            <a:noFill/>
          </a:ln>
        </p:spPr>
        <p:txBody>
          <a:bodyPr lIns="121912" tIns="60956" rIns="121912" bIns="6095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spcBef>
                <a:spcPct val="0"/>
              </a:spcBef>
              <a:buNone/>
            </a:pPr>
            <a:endParaRPr lang="zh-CN" altLang="zh-CN" sz="2400">
              <a:solidFill>
                <a:srgbClr val="FFFFFF"/>
              </a:solidFill>
              <a:sym typeface="微软雅黑" panose="020B0503020204020204" pitchFamily="34" charset="-122"/>
            </a:endParaRPr>
          </a:p>
        </p:txBody>
      </p:sp>
      <p:sp>
        <p:nvSpPr>
          <p:cNvPr id="9" name="矩形 47"/>
          <p:cNvSpPr>
            <a:spLocks noChangeAspect="1" noChangeArrowheads="1"/>
          </p:cNvSpPr>
          <p:nvPr/>
        </p:nvSpPr>
        <p:spPr bwMode="auto">
          <a:xfrm>
            <a:off x="4034928" y="1715767"/>
            <a:ext cx="3386667" cy="2258483"/>
          </a:xfrm>
          <a:prstGeom prst="rect">
            <a:avLst/>
          </a:prstGeom>
          <a:blipFill dpi="0" rotWithShape="1">
            <a:blip r:embed="rId2" cstate="print"/>
            <a:srcRect/>
            <a:stretch>
              <a:fillRect/>
            </a:stretch>
          </a:blipFill>
          <a:ln>
            <a:noFill/>
          </a:ln>
        </p:spPr>
        <p:txBody>
          <a:bodyPr lIns="121912" tIns="60956" rIns="121912" bIns="6095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spcBef>
                <a:spcPct val="0"/>
              </a:spcBef>
              <a:buNone/>
            </a:pPr>
            <a:endParaRPr lang="zh-CN" altLang="zh-CN" sz="2400">
              <a:solidFill>
                <a:srgbClr val="FFFFFF"/>
              </a:solidFill>
              <a:sym typeface="微软雅黑" panose="020B0503020204020204" pitchFamily="34" charset="-122"/>
            </a:endParaRPr>
          </a:p>
        </p:txBody>
      </p:sp>
      <p:sp>
        <p:nvSpPr>
          <p:cNvPr id="10" name="矩形 1"/>
          <p:cNvSpPr>
            <a:spLocks noChangeArrowheads="1"/>
          </p:cNvSpPr>
          <p:nvPr/>
        </p:nvSpPr>
        <p:spPr bwMode="auto">
          <a:xfrm>
            <a:off x="1064303" y="1713648"/>
            <a:ext cx="2877228" cy="2260600"/>
          </a:xfrm>
          <a:prstGeom prst="rect">
            <a:avLst/>
          </a:prstGeom>
          <a:solidFill>
            <a:srgbClr val="365FAA"/>
          </a:solidFill>
          <a:ln>
            <a:noFill/>
          </a:ln>
        </p:spPr>
        <p:txBody>
          <a:bodyPr lIns="121912" tIns="60956" rIns="121912" bIns="6095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spcBef>
                <a:spcPct val="0"/>
              </a:spcBef>
              <a:buNone/>
            </a:pPr>
            <a:endParaRPr lang="zh-CN" altLang="zh-CN" sz="2400">
              <a:solidFill>
                <a:srgbClr val="FF8607"/>
              </a:solidFill>
              <a:sym typeface="微软雅黑" panose="020B0503020204020204" pitchFamily="34" charset="-122"/>
            </a:endParaRPr>
          </a:p>
        </p:txBody>
      </p:sp>
      <p:sp>
        <p:nvSpPr>
          <p:cNvPr id="11" name="矩形 59"/>
          <p:cNvSpPr>
            <a:spLocks noChangeAspect="1" noChangeArrowheads="1"/>
          </p:cNvSpPr>
          <p:nvPr/>
        </p:nvSpPr>
        <p:spPr bwMode="auto">
          <a:xfrm>
            <a:off x="7514995" y="1713648"/>
            <a:ext cx="3388783" cy="2260600"/>
          </a:xfrm>
          <a:prstGeom prst="rect">
            <a:avLst/>
          </a:prstGeom>
          <a:blipFill dpi="0" rotWithShape="1">
            <a:blip r:embed="rId3"/>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spcBef>
                <a:spcPct val="0"/>
              </a:spcBef>
              <a:buNone/>
            </a:pPr>
            <a:endParaRPr lang="zh-CN" altLang="zh-CN" sz="2400">
              <a:solidFill>
                <a:srgbClr val="FFFFFF"/>
              </a:solidFill>
              <a:sym typeface="微软雅黑" panose="020B0503020204020204" pitchFamily="34" charset="-122"/>
            </a:endParaRPr>
          </a:p>
        </p:txBody>
      </p:sp>
      <p:sp>
        <p:nvSpPr>
          <p:cNvPr id="15" name="矩形 45"/>
          <p:cNvSpPr>
            <a:spLocks noChangeArrowheads="1"/>
          </p:cNvSpPr>
          <p:nvPr/>
        </p:nvSpPr>
        <p:spPr bwMode="auto">
          <a:xfrm>
            <a:off x="5432209" y="4184174"/>
            <a:ext cx="4280712" cy="196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21912" tIns="60956" rIns="121912" bIns="6095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defTabSz="914400">
              <a:spcBef>
                <a:spcPct val="0"/>
              </a:spcBef>
              <a:buNone/>
            </a:pPr>
            <a:r>
              <a:rPr lang="zh-CN" sz="2000" b="1">
                <a:solidFill>
                  <a:srgbClr val="000000"/>
                </a:solidFill>
                <a:ea typeface="宋体" panose="02010600030101010101" pitchFamily="2" charset="-122"/>
                <a:sym typeface="+mn-ea"/>
              </a:rPr>
              <a:t>新建17处量测水设施；新建90处量测水设施；新建5处量测水设施在江店支渠江店镇、罗集乡、丁集镇用分水分界断面等处新建2处量测水设施；平台控制中心建设。</a:t>
            </a:r>
            <a:endParaRPr lang="zh-CN" altLang="en-US" sz="2000"/>
          </a:p>
          <a:p>
            <a:pPr defTabSz="914400">
              <a:spcBef>
                <a:spcPct val="0"/>
              </a:spcBef>
              <a:buNone/>
            </a:pPr>
            <a:r>
              <a:rPr lang="zh-CN" altLang="en-US" sz="2000" dirty="0">
                <a:solidFill>
                  <a:prstClr val="black">
                    <a:lumMod val="65000"/>
                    <a:lumOff val="35000"/>
                  </a:prstClr>
                </a:solidFill>
              </a:rPr>
              <a:t> </a:t>
            </a:r>
            <a:endParaRPr lang="zh-CN" altLang="en-US" sz="2000" dirty="0">
              <a:solidFill>
                <a:prstClr val="black">
                  <a:lumMod val="65000"/>
                  <a:lumOff val="35000"/>
                </a:prstClr>
              </a:solidFill>
            </a:endParaRPr>
          </a:p>
        </p:txBody>
      </p:sp>
      <p:sp>
        <p:nvSpPr>
          <p:cNvPr id="19" name="矩形 45"/>
          <p:cNvSpPr>
            <a:spLocks noChangeArrowheads="1"/>
          </p:cNvSpPr>
          <p:nvPr/>
        </p:nvSpPr>
        <p:spPr bwMode="auto">
          <a:xfrm>
            <a:off x="1139307" y="2328156"/>
            <a:ext cx="2754596" cy="1043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2" tIns="60956" rIns="121912" bIns="6095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defTabSz="914400">
              <a:spcBef>
                <a:spcPct val="0"/>
              </a:spcBef>
              <a:buNone/>
            </a:pPr>
            <a:r>
              <a:rPr lang="zh-CN" sz="2000" b="1">
                <a:solidFill>
                  <a:schemeClr val="bg1"/>
                </a:solidFill>
                <a:ea typeface="宋体" panose="02010600030101010101" pitchFamily="2" charset="-122"/>
                <a:sym typeface="+mn-ea"/>
              </a:rPr>
              <a:t>裕安区2020年农业水价综合改革项目量测水监测系统</a:t>
            </a:r>
            <a:r>
              <a:rPr lang="zh-CN" sz="1600" b="1">
                <a:solidFill>
                  <a:srgbClr val="000000"/>
                </a:solidFill>
                <a:ea typeface="宋体" panose="02010600030101010101" pitchFamily="2" charset="-122"/>
                <a:sym typeface="+mn-ea"/>
              </a:rPr>
              <a:t>：</a:t>
            </a:r>
            <a:r>
              <a:rPr lang="zh-CN" altLang="en-US" sz="1600" dirty="0">
                <a:solidFill>
                  <a:schemeClr val="bg1"/>
                </a:solidFill>
              </a:rPr>
              <a:t> </a:t>
            </a:r>
            <a:endParaRPr lang="zh-CN" altLang="en-US" sz="1600" dirty="0">
              <a:solidFill>
                <a:schemeClr val="bg1"/>
              </a:solidFill>
            </a:endParaRPr>
          </a:p>
        </p:txBody>
      </p:sp>
      <p:pic>
        <p:nvPicPr>
          <p:cNvPr id="46" name="图片 45"/>
          <p:cNvPicPr>
            <a:picLocks noChangeAspect="1"/>
          </p:cNvPicPr>
          <p:nvPr/>
        </p:nvPicPr>
        <p:blipFill>
          <a:blip r:embed="rId4"/>
          <a:stretch>
            <a:fillRect/>
          </a:stretch>
        </p:blipFill>
        <p:spPr>
          <a:xfrm>
            <a:off x="1064260" y="3974465"/>
            <a:ext cx="3660775" cy="2258695"/>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3400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750" fill="hold"/>
                                        <p:tgtEl>
                                          <p:spTgt spid="9"/>
                                        </p:tgtEl>
                                        <p:attrNameLst>
                                          <p:attrName>ppt_x</p:attrName>
                                        </p:attrNameLst>
                                      </p:cBhvr>
                                      <p:tavLst>
                                        <p:tav tm="0">
                                          <p:val>
                                            <p:strVal val="0-#ppt_w/2"/>
                                          </p:val>
                                        </p:tav>
                                        <p:tav tm="100000">
                                          <p:val>
                                            <p:strVal val="#ppt_x"/>
                                          </p:val>
                                        </p:tav>
                                      </p:tavLst>
                                    </p:anim>
                                    <p:anim calcmode="lin" valueType="num">
                                      <p:cBhvr additive="base">
                                        <p:cTn id="8" dur="750" fill="hold"/>
                                        <p:tgtEl>
                                          <p:spTgt spid="9"/>
                                        </p:tgtEl>
                                        <p:attrNameLst>
                                          <p:attrName>ppt_y</p:attrName>
                                        </p:attrNameLst>
                                      </p:cBhvr>
                                      <p:tavLst>
                                        <p:tav tm="0">
                                          <p:val>
                                            <p:strVal val="#ppt_y"/>
                                          </p:val>
                                        </p:tav>
                                        <p:tav tm="100000">
                                          <p:val>
                                            <p:strVal val="#ppt_y"/>
                                          </p:val>
                                        </p:tav>
                                      </p:tavLst>
                                    </p:anim>
                                  </p:childTnLst>
                                </p:cTn>
                              </p:par>
                              <p:par>
                                <p:cTn id="9" presetID="2" presetClass="entr" presetSubtype="2" decel="3400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750" fill="hold"/>
                                        <p:tgtEl>
                                          <p:spTgt spid="11"/>
                                        </p:tgtEl>
                                        <p:attrNameLst>
                                          <p:attrName>ppt_x</p:attrName>
                                        </p:attrNameLst>
                                      </p:cBhvr>
                                      <p:tavLst>
                                        <p:tav tm="0">
                                          <p:val>
                                            <p:strVal val="1+#ppt_w/2"/>
                                          </p:val>
                                        </p:tav>
                                        <p:tav tm="100000">
                                          <p:val>
                                            <p:strVal val="#ppt_x"/>
                                          </p:val>
                                        </p:tav>
                                      </p:tavLst>
                                    </p:anim>
                                    <p:anim calcmode="lin" valueType="num">
                                      <p:cBhvr additive="base">
                                        <p:cTn id="12" dur="750" fill="hold"/>
                                        <p:tgtEl>
                                          <p:spTgt spid="11"/>
                                        </p:tgtEl>
                                        <p:attrNameLst>
                                          <p:attrName>ppt_y</p:attrName>
                                        </p:attrNameLst>
                                      </p:cBhvr>
                                      <p:tavLst>
                                        <p:tav tm="0">
                                          <p:val>
                                            <p:strVal val="#ppt_y"/>
                                          </p:val>
                                        </p:tav>
                                        <p:tav tm="100000">
                                          <p:val>
                                            <p:strVal val="#ppt_y"/>
                                          </p:val>
                                        </p:tav>
                                      </p:tavLst>
                                    </p:anim>
                                  </p:childTnLst>
                                </p:cTn>
                              </p:par>
                              <p:par>
                                <p:cTn id="13" presetID="22"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left)">
                                      <p:cBhvr>
                                        <p:cTn id="19" dur="500"/>
                                        <p:tgtEl>
                                          <p:spTgt spid="16"/>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p:cTn id="22" dur="750" fill="hold"/>
                                        <p:tgtEl>
                                          <p:spTgt spid="10"/>
                                        </p:tgtEl>
                                        <p:attrNameLst>
                                          <p:attrName>ppt_w</p:attrName>
                                        </p:attrNameLst>
                                      </p:cBhvr>
                                      <p:tavLst>
                                        <p:tav tm="0">
                                          <p:val>
                                            <p:fltVal val="0"/>
                                          </p:val>
                                        </p:tav>
                                        <p:tav tm="100000">
                                          <p:val>
                                            <p:strVal val="#ppt_w"/>
                                          </p:val>
                                        </p:tav>
                                      </p:tavLst>
                                    </p:anim>
                                    <p:anim calcmode="lin" valueType="num">
                                      <p:cBhvr>
                                        <p:cTn id="23" dur="750" fill="hold"/>
                                        <p:tgtEl>
                                          <p:spTgt spid="10"/>
                                        </p:tgtEl>
                                        <p:attrNameLst>
                                          <p:attrName>ppt_h</p:attrName>
                                        </p:attrNameLst>
                                      </p:cBhvr>
                                      <p:tavLst>
                                        <p:tav tm="0">
                                          <p:val>
                                            <p:fltVal val="0"/>
                                          </p:val>
                                        </p:tav>
                                        <p:tav tm="100000">
                                          <p:val>
                                            <p:strVal val="#ppt_h"/>
                                          </p:val>
                                        </p:tav>
                                      </p:tavLst>
                                    </p:anim>
                                    <p:animEffect transition="in" filter="fade">
                                      <p:cBhvr>
                                        <p:cTn id="24" dur="750"/>
                                        <p:tgtEl>
                                          <p:spTgt spid="10"/>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par>
                          <p:cTn id="29" fill="hold">
                            <p:stCondLst>
                              <p:cond delay="20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ldLvl="0" animBg="1"/>
      <p:bldP spid="6" grpId="0" animBg="1"/>
      <p:bldP spid="9" grpId="0" bldLvl="0" animBg="1"/>
      <p:bldP spid="10" grpId="0" animBg="1"/>
      <p:bldP spid="11" grpId="0" bldLvl="0" animBg="1"/>
      <p:bldP spid="15"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1"/>
          <a:srcRect/>
          <a:stretch>
            <a:fillRect t="-6000" b="-6000"/>
          </a:stretch>
        </a:blipFill>
        <a:effectLst/>
      </p:bgPr>
    </p:bg>
    <p:spTree>
      <p:nvGrpSpPr>
        <p:cNvPr id="1" name=""/>
        <p:cNvGrpSpPr/>
        <p:nvPr/>
      </p:nvGrpSpPr>
      <p:grpSpPr>
        <a:xfrm>
          <a:off x="0" y="0"/>
          <a:ext cx="0" cy="0"/>
          <a:chOff x="0" y="0"/>
          <a:chExt cx="0" cy="0"/>
        </a:xfrm>
      </p:grpSpPr>
      <p:sp>
        <p:nvSpPr>
          <p:cNvPr id="9" name="矩形 1"/>
          <p:cNvSpPr/>
          <p:nvPr/>
        </p:nvSpPr>
        <p:spPr>
          <a:xfrm>
            <a:off x="2498922" y="2265206"/>
            <a:ext cx="2345532" cy="2308755"/>
          </a:xfrm>
          <a:custGeom>
            <a:avLst/>
            <a:gdLst/>
            <a:ahLst/>
            <a:cxnLst/>
            <a:rect l="l" t="t" r="r" b="b"/>
            <a:pathLst>
              <a:path w="1877542" h="1790761">
                <a:moveTo>
                  <a:pt x="0" y="0"/>
                </a:moveTo>
                <a:cubicBezTo>
                  <a:pt x="570568" y="146264"/>
                  <a:pt x="1203685" y="250085"/>
                  <a:pt x="1877542" y="300265"/>
                </a:cubicBezTo>
                <a:lnTo>
                  <a:pt x="1877542" y="1523367"/>
                </a:lnTo>
                <a:cubicBezTo>
                  <a:pt x="1207220" y="1562691"/>
                  <a:pt x="574445" y="1655618"/>
                  <a:pt x="0" y="1790761"/>
                </a:cubicBezTo>
                <a:close/>
              </a:path>
            </a:pathLst>
          </a:custGeom>
          <a:blipFill dpi="0" rotWithShape="1">
            <a:blip r:embed="rId2"/>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40"/>
          </a:p>
        </p:txBody>
      </p:sp>
      <p:sp>
        <p:nvSpPr>
          <p:cNvPr id="11" name="矩形 2"/>
          <p:cNvSpPr/>
          <p:nvPr/>
        </p:nvSpPr>
        <p:spPr>
          <a:xfrm>
            <a:off x="1" y="1188706"/>
            <a:ext cx="2421318" cy="4151674"/>
          </a:xfrm>
          <a:custGeom>
            <a:avLst/>
            <a:gdLst>
              <a:gd name="connsiteX0" fmla="*/ 0 w 1708144"/>
              <a:gd name="connsiteY0" fmla="*/ 0 h 2965437"/>
              <a:gd name="connsiteX1" fmla="*/ 1463445 w 1708144"/>
              <a:gd name="connsiteY1" fmla="*/ 661181 h 2965437"/>
              <a:gd name="connsiteX2" fmla="*/ 1708144 w 1708144"/>
              <a:gd name="connsiteY2" fmla="*/ 729807 h 2965437"/>
              <a:gd name="connsiteX3" fmla="*/ 1708144 w 1708144"/>
              <a:gd name="connsiteY3" fmla="*/ 2562051 h 2965437"/>
              <a:gd name="connsiteX4" fmla="*/ 473725 w 1708144"/>
              <a:gd name="connsiteY4" fmla="*/ 2965437 h 2965437"/>
              <a:gd name="connsiteX5" fmla="*/ 0 w 1708144"/>
              <a:gd name="connsiteY5" fmla="*/ 2965437 h 2965437"/>
              <a:gd name="connsiteX6" fmla="*/ 0 w 1708144"/>
              <a:gd name="connsiteY6" fmla="*/ 0 h 2965437"/>
              <a:gd name="connsiteX0-1" fmla="*/ 0 w 1708144"/>
              <a:gd name="connsiteY0-2" fmla="*/ 0 h 2965437"/>
              <a:gd name="connsiteX1-3" fmla="*/ 1463445 w 1708144"/>
              <a:gd name="connsiteY1-4" fmla="*/ 661181 h 2965437"/>
              <a:gd name="connsiteX2-5" fmla="*/ 1708144 w 1708144"/>
              <a:gd name="connsiteY2-6" fmla="*/ 729807 h 2965437"/>
              <a:gd name="connsiteX3-7" fmla="*/ 1708144 w 1708144"/>
              <a:gd name="connsiteY3-8" fmla="*/ 2562051 h 2965437"/>
              <a:gd name="connsiteX4-9" fmla="*/ 473725 w 1708144"/>
              <a:gd name="connsiteY4-10" fmla="*/ 2965437 h 2965437"/>
              <a:gd name="connsiteX5-11" fmla="*/ 0 w 1708144"/>
              <a:gd name="connsiteY5-12" fmla="*/ 2965437 h 2965437"/>
              <a:gd name="connsiteX6-13" fmla="*/ 0 w 1708144"/>
              <a:gd name="connsiteY6-14" fmla="*/ 0 h 2965437"/>
              <a:gd name="connsiteX0-15" fmla="*/ 0 w 1708144"/>
              <a:gd name="connsiteY0-16" fmla="*/ 0 h 2965437"/>
              <a:gd name="connsiteX1-17" fmla="*/ 1463445 w 1708144"/>
              <a:gd name="connsiteY1-18" fmla="*/ 661181 h 2965437"/>
              <a:gd name="connsiteX2-19" fmla="*/ 1708144 w 1708144"/>
              <a:gd name="connsiteY2-20" fmla="*/ 729807 h 2965437"/>
              <a:gd name="connsiteX3-21" fmla="*/ 1708144 w 1708144"/>
              <a:gd name="connsiteY3-22" fmla="*/ 2562051 h 2965437"/>
              <a:gd name="connsiteX4-23" fmla="*/ 473725 w 1708144"/>
              <a:gd name="connsiteY4-24" fmla="*/ 2965437 h 2965437"/>
              <a:gd name="connsiteX5-25" fmla="*/ 0 w 1708144"/>
              <a:gd name="connsiteY5-26" fmla="*/ 2965437 h 2965437"/>
              <a:gd name="connsiteX6-27" fmla="*/ 0 w 1708144"/>
              <a:gd name="connsiteY6-28" fmla="*/ 0 h 2965437"/>
              <a:gd name="connsiteX0-29" fmla="*/ 14068 w 1722212"/>
              <a:gd name="connsiteY0-30" fmla="*/ 0 h 3246791"/>
              <a:gd name="connsiteX1-31" fmla="*/ 1477513 w 1722212"/>
              <a:gd name="connsiteY1-32" fmla="*/ 661181 h 3246791"/>
              <a:gd name="connsiteX2-33" fmla="*/ 1722212 w 1722212"/>
              <a:gd name="connsiteY2-34" fmla="*/ 729807 h 3246791"/>
              <a:gd name="connsiteX3-35" fmla="*/ 1722212 w 1722212"/>
              <a:gd name="connsiteY3-36" fmla="*/ 2562051 h 3246791"/>
              <a:gd name="connsiteX4-37" fmla="*/ 487793 w 1722212"/>
              <a:gd name="connsiteY4-38" fmla="*/ 2965437 h 3246791"/>
              <a:gd name="connsiteX5-39" fmla="*/ 0 w 1722212"/>
              <a:gd name="connsiteY5-40" fmla="*/ 3246791 h 3246791"/>
              <a:gd name="connsiteX6-41" fmla="*/ 14068 w 1722212"/>
              <a:gd name="connsiteY6-42" fmla="*/ 0 h 324679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722212" h="3246791">
                <a:moveTo>
                  <a:pt x="14068" y="0"/>
                </a:moveTo>
                <a:cubicBezTo>
                  <a:pt x="473747" y="182880"/>
                  <a:pt x="975630" y="478301"/>
                  <a:pt x="1477513" y="661181"/>
                </a:cubicBezTo>
                <a:cubicBezTo>
                  <a:pt x="1557642" y="685000"/>
                  <a:pt x="1639232" y="707886"/>
                  <a:pt x="1722212" y="729807"/>
                </a:cubicBezTo>
                <a:lnTo>
                  <a:pt x="1722212" y="2562051"/>
                </a:lnTo>
                <a:cubicBezTo>
                  <a:pt x="1269652" y="2671608"/>
                  <a:pt x="854651" y="2807576"/>
                  <a:pt x="487793" y="2965437"/>
                </a:cubicBezTo>
                <a:lnTo>
                  <a:pt x="0" y="3246791"/>
                </a:lnTo>
                <a:cubicBezTo>
                  <a:pt x="4689" y="2164527"/>
                  <a:pt x="9379" y="1082264"/>
                  <a:pt x="14068" y="0"/>
                </a:cubicBezTo>
                <a:close/>
              </a:path>
            </a:pathLst>
          </a:custGeom>
          <a:blipFill dpi="0" rotWithShape="1">
            <a:blip r:embed="rId3"/>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40"/>
          </a:p>
        </p:txBody>
      </p:sp>
      <p:sp>
        <p:nvSpPr>
          <p:cNvPr id="15" name="矩形 4"/>
          <p:cNvSpPr/>
          <p:nvPr/>
        </p:nvSpPr>
        <p:spPr>
          <a:xfrm>
            <a:off x="4867854" y="2692750"/>
            <a:ext cx="2852233" cy="1593654"/>
          </a:xfrm>
          <a:custGeom>
            <a:avLst/>
            <a:gdLst/>
            <a:ahLst/>
            <a:cxnLst/>
            <a:rect l="l" t="t" r="r" b="b"/>
            <a:pathLst>
              <a:path w="1877542" h="1238020">
                <a:moveTo>
                  <a:pt x="1877542" y="0"/>
                </a:moveTo>
                <a:lnTo>
                  <a:pt x="1877542" y="1238020"/>
                </a:lnTo>
                <a:cubicBezTo>
                  <a:pt x="1512129" y="1205555"/>
                  <a:pt x="1134200" y="1188873"/>
                  <a:pt x="747365" y="1188873"/>
                </a:cubicBezTo>
                <a:cubicBezTo>
                  <a:pt x="494044" y="1188873"/>
                  <a:pt x="244541" y="1196027"/>
                  <a:pt x="0" y="1212460"/>
                </a:cubicBezTo>
                <a:lnTo>
                  <a:pt x="0" y="754"/>
                </a:lnTo>
                <a:cubicBezTo>
                  <a:pt x="303571" y="25487"/>
                  <a:pt x="615342" y="36744"/>
                  <a:pt x="933122" y="36744"/>
                </a:cubicBezTo>
                <a:cubicBezTo>
                  <a:pt x="1254843" y="36744"/>
                  <a:pt x="1570404" y="25206"/>
                  <a:pt x="1877542" y="0"/>
                </a:cubicBezTo>
                <a:close/>
              </a:path>
            </a:pathLst>
          </a:custGeom>
          <a:blipFill dpi="0" rotWithShape="1">
            <a:blip r:embed="rId4"/>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40"/>
          </a:p>
        </p:txBody>
      </p:sp>
      <p:sp>
        <p:nvSpPr>
          <p:cNvPr id="18" name="矩形 5"/>
          <p:cNvSpPr/>
          <p:nvPr/>
        </p:nvSpPr>
        <p:spPr>
          <a:xfrm>
            <a:off x="7766532" y="2273370"/>
            <a:ext cx="2251547" cy="2433388"/>
          </a:xfrm>
          <a:custGeom>
            <a:avLst/>
            <a:gdLst/>
            <a:ahLst/>
            <a:cxnLst/>
            <a:rect l="l" t="t" r="r" b="b"/>
            <a:pathLst>
              <a:path w="1877542" h="1891514">
                <a:moveTo>
                  <a:pt x="1877542" y="0"/>
                </a:moveTo>
                <a:lnTo>
                  <a:pt x="1877542" y="1891514"/>
                </a:lnTo>
                <a:cubicBezTo>
                  <a:pt x="1311529" y="1732732"/>
                  <a:pt x="677962" y="1616847"/>
                  <a:pt x="0" y="1554265"/>
                </a:cubicBezTo>
                <a:lnTo>
                  <a:pt x="0" y="302354"/>
                </a:lnTo>
                <a:cubicBezTo>
                  <a:pt x="674075" y="251415"/>
                  <a:pt x="1307213" y="146919"/>
                  <a:pt x="1877542" y="0"/>
                </a:cubicBezTo>
                <a:close/>
              </a:path>
            </a:pathLst>
          </a:custGeom>
          <a:blipFill dpi="0" rotWithShape="1">
            <a:blip r:embed="rId5"/>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40"/>
          </a:p>
        </p:txBody>
      </p:sp>
      <p:sp>
        <p:nvSpPr>
          <p:cNvPr id="19" name="矩形 6"/>
          <p:cNvSpPr/>
          <p:nvPr/>
        </p:nvSpPr>
        <p:spPr>
          <a:xfrm>
            <a:off x="10099742" y="1442679"/>
            <a:ext cx="2116858" cy="4106725"/>
          </a:xfrm>
          <a:custGeom>
            <a:avLst/>
            <a:gdLst>
              <a:gd name="connsiteX0" fmla="*/ 225861 w 1454320"/>
              <a:gd name="connsiteY0" fmla="*/ 534572 h 2838828"/>
              <a:gd name="connsiteX1" fmla="*/ 1454320 w 1454320"/>
              <a:gd name="connsiteY1" fmla="*/ 0 h 2838828"/>
              <a:gd name="connsiteX2" fmla="*/ 1454320 w 1454320"/>
              <a:gd name="connsiteY2" fmla="*/ 2838828 h 2838828"/>
              <a:gd name="connsiteX3" fmla="*/ 844067 w 1454320"/>
              <a:gd name="connsiteY3" fmla="*/ 2838828 h 2838828"/>
              <a:gd name="connsiteX4" fmla="*/ 0 w 1454320"/>
              <a:gd name="connsiteY4" fmla="*/ 2539388 h 2838828"/>
              <a:gd name="connsiteX5" fmla="*/ 0 w 1454320"/>
              <a:gd name="connsiteY5" fmla="*/ 598081 h 2838828"/>
              <a:gd name="connsiteX6" fmla="*/ 225861 w 1454320"/>
              <a:gd name="connsiteY6" fmla="*/ 534572 h 2838828"/>
              <a:gd name="connsiteX0-1" fmla="*/ 225861 w 1454320"/>
              <a:gd name="connsiteY0-2" fmla="*/ 534572 h 3190521"/>
              <a:gd name="connsiteX1-3" fmla="*/ 1454320 w 1454320"/>
              <a:gd name="connsiteY1-4" fmla="*/ 0 h 3190521"/>
              <a:gd name="connsiteX2-5" fmla="*/ 1454320 w 1454320"/>
              <a:gd name="connsiteY2-6" fmla="*/ 3190521 h 3190521"/>
              <a:gd name="connsiteX3-7" fmla="*/ 844067 w 1454320"/>
              <a:gd name="connsiteY3-8" fmla="*/ 2838828 h 3190521"/>
              <a:gd name="connsiteX4-9" fmla="*/ 0 w 1454320"/>
              <a:gd name="connsiteY4-10" fmla="*/ 2539388 h 3190521"/>
              <a:gd name="connsiteX5-11" fmla="*/ 0 w 1454320"/>
              <a:gd name="connsiteY5-12" fmla="*/ 598081 h 3190521"/>
              <a:gd name="connsiteX6-13" fmla="*/ 225861 w 1454320"/>
              <a:gd name="connsiteY6-14" fmla="*/ 534572 h 3190521"/>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1454320" h="3190521">
                <a:moveTo>
                  <a:pt x="225861" y="534572"/>
                </a:moveTo>
                <a:lnTo>
                  <a:pt x="1454320" y="0"/>
                </a:lnTo>
                <a:lnTo>
                  <a:pt x="1454320" y="3190521"/>
                </a:lnTo>
                <a:lnTo>
                  <a:pt x="844067" y="2838828"/>
                </a:lnTo>
                <a:cubicBezTo>
                  <a:pt x="585500" y="2727363"/>
                  <a:pt x="302880" y="2627072"/>
                  <a:pt x="0" y="2539388"/>
                </a:cubicBezTo>
                <a:lnTo>
                  <a:pt x="0" y="598081"/>
                </a:lnTo>
                <a:cubicBezTo>
                  <a:pt x="76518" y="577798"/>
                  <a:pt x="151815" y="556589"/>
                  <a:pt x="225861" y="534572"/>
                </a:cubicBezTo>
                <a:close/>
              </a:path>
            </a:pathLst>
          </a:custGeom>
          <a:blipFill dpi="0" rotWithShape="1">
            <a:blip r:embed="rId6"/>
            <a:srcRect/>
            <a:stretch>
              <a:fillRect/>
            </a:stretch>
          </a:blip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40"/>
          </a:p>
        </p:txBody>
      </p:sp>
      <p:sp>
        <p:nvSpPr>
          <p:cNvPr id="20" name="椭圆 15"/>
          <p:cNvSpPr/>
          <p:nvPr/>
        </p:nvSpPr>
        <p:spPr>
          <a:xfrm>
            <a:off x="0" y="4053204"/>
            <a:ext cx="12193200" cy="1565874"/>
          </a:xfrm>
          <a:custGeom>
            <a:avLst/>
            <a:gdLst/>
            <a:ahLst/>
            <a:cxnLst/>
            <a:rect l="l" t="t" r="r" b="b"/>
            <a:pathLst>
              <a:path w="9144000" h="1181820">
                <a:moveTo>
                  <a:pt x="4503736" y="0"/>
                </a:moveTo>
                <a:cubicBezTo>
                  <a:pt x="6407413" y="0"/>
                  <a:pt x="8095417" y="403989"/>
                  <a:pt x="9144000" y="1027158"/>
                </a:cubicBezTo>
                <a:lnTo>
                  <a:pt x="9144000" y="1181820"/>
                </a:lnTo>
                <a:cubicBezTo>
                  <a:pt x="8096888" y="552513"/>
                  <a:pt x="6400701" y="144016"/>
                  <a:pt x="4486433" y="144016"/>
                </a:cubicBezTo>
                <a:cubicBezTo>
                  <a:pt x="2673012" y="144016"/>
                  <a:pt x="1055298" y="510606"/>
                  <a:pt x="0" y="1084233"/>
                </a:cubicBezTo>
                <a:lnTo>
                  <a:pt x="0" y="949973"/>
                </a:lnTo>
                <a:cubicBezTo>
                  <a:pt x="1054723" y="370654"/>
                  <a:pt x="2680292" y="0"/>
                  <a:pt x="4503736" y="0"/>
                </a:cubicBezTo>
                <a:close/>
              </a:path>
            </a:pathLst>
          </a:cu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40"/>
          </a:p>
        </p:txBody>
      </p:sp>
      <p:sp>
        <p:nvSpPr>
          <p:cNvPr id="21" name="椭圆 22"/>
          <p:cNvSpPr/>
          <p:nvPr/>
        </p:nvSpPr>
        <p:spPr>
          <a:xfrm>
            <a:off x="0" y="1060068"/>
            <a:ext cx="12183673" cy="1841706"/>
          </a:xfrm>
          <a:custGeom>
            <a:avLst/>
            <a:gdLst/>
            <a:ahLst/>
            <a:cxnLst/>
            <a:rect l="l" t="t" r="r" b="b"/>
            <a:pathLst>
              <a:path w="9144001" h="1215037">
                <a:moveTo>
                  <a:pt x="0" y="0"/>
                </a:moveTo>
                <a:cubicBezTo>
                  <a:pt x="1044041" y="640192"/>
                  <a:pt x="2755465" y="1057166"/>
                  <a:pt x="4689494" y="1057166"/>
                </a:cubicBezTo>
                <a:cubicBezTo>
                  <a:pt x="6484806" y="1057166"/>
                  <a:pt x="8088300" y="697861"/>
                  <a:pt x="9144001" y="133798"/>
                </a:cubicBezTo>
                <a:lnTo>
                  <a:pt x="9144001" y="292702"/>
                </a:lnTo>
                <a:cubicBezTo>
                  <a:pt x="8087610" y="855887"/>
                  <a:pt x="6484419" y="1215037"/>
                  <a:pt x="4689494" y="1215037"/>
                </a:cubicBezTo>
                <a:cubicBezTo>
                  <a:pt x="2755571" y="1215037"/>
                  <a:pt x="1044228" y="798109"/>
                  <a:pt x="0" y="157591"/>
                </a:cubicBezTo>
                <a:close/>
              </a:path>
            </a:pathLst>
          </a:cu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40" dirty="0"/>
          </a:p>
        </p:txBody>
      </p:sp>
      <p:sp>
        <p:nvSpPr>
          <p:cNvPr id="22" name="TextBox 22"/>
          <p:cNvSpPr txBox="1"/>
          <p:nvPr/>
        </p:nvSpPr>
        <p:spPr>
          <a:xfrm>
            <a:off x="4712337" y="1164885"/>
            <a:ext cx="3262432" cy="1015663"/>
          </a:xfrm>
          <a:prstGeom prst="rect">
            <a:avLst/>
          </a:prstGeom>
          <a:noFill/>
          <a:effectLst>
            <a:reflection blurRad="6350" stA="52000" endA="300" endPos="35000" dir="5400000" sy="-100000" algn="bl" rotWithShape="0"/>
          </a:effectLst>
        </p:spPr>
        <p:txBody>
          <a:bodyPr wrap="none">
            <a:spAutoFit/>
          </a:bodyPr>
          <a:lstStyle/>
          <a:p>
            <a:pPr fontAlgn="auto">
              <a:spcBef>
                <a:spcPts val="0"/>
              </a:spcBef>
              <a:spcAft>
                <a:spcPts val="0"/>
              </a:spcAft>
              <a:defRPr/>
            </a:pPr>
            <a:r>
              <a:rPr lang="zh-CN" altLang="en-US" sz="6000" b="1" dirty="0">
                <a:solidFill>
                  <a:srgbClr val="365FAA"/>
                </a:solidFill>
                <a:effectLst>
                  <a:reflection blurRad="25400" stA="30000" endPos="30000" dist="50800" dir="5400000" sy="-100000" algn="bl" rotWithShape="0"/>
                </a:effectLst>
                <a:latin typeface="微软雅黑" panose="020B0503020204020204" pitchFamily="34" charset="-122"/>
                <a:ea typeface="微软雅黑" panose="020B0503020204020204" pitchFamily="34" charset="-122"/>
              </a:rPr>
              <a:t>公司简介</a:t>
            </a:r>
            <a:endParaRPr lang="zh-CN" altLang="en-US" sz="6000" b="1" dirty="0">
              <a:solidFill>
                <a:srgbClr val="365FAA"/>
              </a:solidFill>
              <a:effectLst>
                <a:reflection blurRad="25400" stA="30000" endPos="30000" dist="50800" dir="5400000" sy="-100000" algn="bl" rotWithShape="0"/>
              </a:effectLst>
              <a:latin typeface="微软雅黑" panose="020B0503020204020204" pitchFamily="34" charset="-122"/>
              <a:ea typeface="微软雅黑" panose="020B0503020204020204" pitchFamily="34" charset="-122"/>
            </a:endParaRPr>
          </a:p>
        </p:txBody>
      </p:sp>
      <p:sp>
        <p:nvSpPr>
          <p:cNvPr id="23" name="TextBox 30"/>
          <p:cNvSpPr txBox="1"/>
          <p:nvPr/>
        </p:nvSpPr>
        <p:spPr>
          <a:xfrm>
            <a:off x="1962785" y="5233035"/>
            <a:ext cx="8268335" cy="1345565"/>
          </a:xfrm>
          <a:prstGeom prst="rect">
            <a:avLst/>
          </a:prstGeom>
          <a:noFill/>
        </p:spPr>
        <p:txBody>
          <a:bodyPr wrap="square" rtlCol="0">
            <a:spAutoFit/>
          </a:bodyPr>
          <a:lstStyle/>
          <a:p>
            <a:pPr algn="ctr">
              <a:lnSpc>
                <a:spcPct val="150000"/>
              </a:lnSpc>
            </a:pPr>
            <a:r>
              <a:rPr lang="zh-CN" altLang="en-US" sz="1355" dirty="0">
                <a:solidFill>
                  <a:schemeClr val="tx1">
                    <a:lumMod val="75000"/>
                    <a:lumOff val="25000"/>
                  </a:schemeClr>
                </a:solidFill>
                <a:latin typeface="微软雅黑" panose="020B0503020204020204" pitchFamily="34" charset="-122"/>
                <a:ea typeface="微软雅黑" panose="020B0503020204020204" pitchFamily="34" charset="-122"/>
                <a:sym typeface="+mn-ea"/>
              </a:rPr>
              <a:t>安徽恒信通智能科技股份有限公司是一家软件开发、环境在线监测设备、物联网设备制造与销售、大数据软件平台开发与应用，是能源管控平台建设、智慧充电站建设、移动储能电源车、光伏建设方案供应商，是智慧环保、智慧水利、智慧农业、智慧城市等智慧方案提供商，是国家级高新技术企业，是安徽省专精特新企业。环境监测、工业互联网，系统集成、智慧</a:t>
            </a:r>
            <a:r>
              <a:rPr lang="zh-CN" altLang="en-US" sz="1355" dirty="0">
                <a:solidFill>
                  <a:schemeClr val="tx1">
                    <a:lumMod val="75000"/>
                    <a:lumOff val="25000"/>
                  </a:schemeClr>
                </a:solidFill>
                <a:latin typeface="微软雅黑" panose="020B0503020204020204" pitchFamily="34" charset="-122"/>
                <a:ea typeface="微软雅黑" panose="020B0503020204020204" pitchFamily="34" charset="-122"/>
                <a:sym typeface="+mn-ea"/>
              </a:rPr>
              <a:t>能源</a:t>
            </a:r>
            <a:endParaRPr lang="zh-CN" altLang="en-US" sz="1355"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p:txBody>
      </p:sp>
      <p:sp>
        <p:nvSpPr>
          <p:cNvPr id="2" name="矩形 1"/>
          <p:cNvSpPr/>
          <p:nvPr/>
        </p:nvSpPr>
        <p:spPr>
          <a:xfrm>
            <a:off x="0" y="149545"/>
            <a:ext cx="1787236" cy="751002"/>
          </a:xfrm>
          <a:prstGeom prst="rect">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iterate type="lt">
                                    <p:tmPct val="10000"/>
                                  </p:iterate>
                                  <p:childTnLst>
                                    <p:set>
                                      <p:cBhvr>
                                        <p:cTn id="6" dur="1" fill="hold">
                                          <p:stCondLst>
                                            <p:cond delay="0"/>
                                          </p:stCondLst>
                                        </p:cTn>
                                        <p:tgtEl>
                                          <p:spTgt spid="22"/>
                                        </p:tgtEl>
                                        <p:attrNameLst>
                                          <p:attrName>style.visibility</p:attrName>
                                        </p:attrNameLst>
                                      </p:cBhvr>
                                      <p:to>
                                        <p:strVal val="visible"/>
                                      </p:to>
                                    </p:set>
                                    <p:anim calcmode="lin" valueType="num">
                                      <p:cBhvr>
                                        <p:cTn id="7" dur="1000" fill="hold"/>
                                        <p:tgtEl>
                                          <p:spTgt spid="22"/>
                                        </p:tgtEl>
                                        <p:attrNameLst>
                                          <p:attrName>ppt_w</p:attrName>
                                        </p:attrNameLst>
                                      </p:cBhvr>
                                      <p:tavLst>
                                        <p:tav tm="0">
                                          <p:val>
                                            <p:fltVal val="0"/>
                                          </p:val>
                                        </p:tav>
                                        <p:tav tm="100000">
                                          <p:val>
                                            <p:strVal val="#ppt_w"/>
                                          </p:val>
                                        </p:tav>
                                      </p:tavLst>
                                    </p:anim>
                                    <p:anim calcmode="lin" valueType="num">
                                      <p:cBhvr>
                                        <p:cTn id="8" dur="1000" fill="hold"/>
                                        <p:tgtEl>
                                          <p:spTgt spid="22"/>
                                        </p:tgtEl>
                                        <p:attrNameLst>
                                          <p:attrName>ppt_h</p:attrName>
                                        </p:attrNameLst>
                                      </p:cBhvr>
                                      <p:tavLst>
                                        <p:tav tm="0">
                                          <p:val>
                                            <p:fltVal val="0"/>
                                          </p:val>
                                        </p:tav>
                                        <p:tav tm="100000">
                                          <p:val>
                                            <p:strVal val="#ppt_h"/>
                                          </p:val>
                                        </p:tav>
                                      </p:tavLst>
                                    </p:anim>
                                    <p:anim calcmode="lin" valueType="num">
                                      <p:cBhvr>
                                        <p:cTn id="9" dur="1000" fill="hold"/>
                                        <p:tgtEl>
                                          <p:spTgt spid="2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22"/>
                                        </p:tgtEl>
                                        <p:attrNameLst>
                                          <p:attrName>ppt_y</p:attrName>
                                        </p:attrNameLst>
                                      </p:cBhvr>
                                      <p:tavLst>
                                        <p:tav tm="0" fmla="#ppt_y+(sin(-2*pi*(1-$))*-#ppt_x+cos(-2*pi*(1-$))*(1-#ppt_y))*(1-$)">
                                          <p:val>
                                            <p:fltVal val="0"/>
                                          </p:val>
                                        </p:tav>
                                        <p:tav tm="100000">
                                          <p:val>
                                            <p:fltVal val="1"/>
                                          </p:val>
                                        </p:tav>
                                      </p:tavLst>
                                    </p:anim>
                                  </p:childTnLst>
                                </p:cTn>
                              </p:par>
                            </p:childTnLst>
                          </p:cTn>
                        </p:par>
                        <p:par>
                          <p:cTn id="11" fill="hold">
                            <p:stCondLst>
                              <p:cond delay="1299"/>
                            </p:stCondLst>
                            <p:childTnLst>
                              <p:par>
                                <p:cTn id="12" presetID="42" presetClass="entr" presetSubtype="0"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fade">
                                      <p:cBhvr>
                                        <p:cTn id="14" dur="1000"/>
                                        <p:tgtEl>
                                          <p:spTgt spid="21"/>
                                        </p:tgtEl>
                                      </p:cBhvr>
                                    </p:animEffect>
                                    <p:anim calcmode="lin" valueType="num">
                                      <p:cBhvr>
                                        <p:cTn id="15" dur="1000" fill="hold"/>
                                        <p:tgtEl>
                                          <p:spTgt spid="21"/>
                                        </p:tgtEl>
                                        <p:attrNameLst>
                                          <p:attrName>ppt_x</p:attrName>
                                        </p:attrNameLst>
                                      </p:cBhvr>
                                      <p:tavLst>
                                        <p:tav tm="0">
                                          <p:val>
                                            <p:strVal val="#ppt_x"/>
                                          </p:val>
                                        </p:tav>
                                        <p:tav tm="100000">
                                          <p:val>
                                            <p:strVal val="#ppt_x"/>
                                          </p:val>
                                        </p:tav>
                                      </p:tavLst>
                                    </p:anim>
                                    <p:anim calcmode="lin" valueType="num">
                                      <p:cBhvr>
                                        <p:cTn id="16" dur="1000" fill="hold"/>
                                        <p:tgtEl>
                                          <p:spTgt spid="21"/>
                                        </p:tgtEl>
                                        <p:attrNameLst>
                                          <p:attrName>ppt_y</p:attrName>
                                        </p:attrNameLst>
                                      </p:cBhvr>
                                      <p:tavLst>
                                        <p:tav tm="0">
                                          <p:val>
                                            <p:strVal val="#ppt_y+.1"/>
                                          </p:val>
                                        </p:tav>
                                        <p:tav tm="100000">
                                          <p:val>
                                            <p:strVal val="#ppt_y"/>
                                          </p:val>
                                        </p:tav>
                                      </p:tavLst>
                                    </p:anim>
                                  </p:childTnLst>
                                </p:cTn>
                              </p:par>
                              <p:par>
                                <p:cTn id="17" presetID="47"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anim calcmode="lin" valueType="num">
                                      <p:cBhvr>
                                        <p:cTn id="20" dur="1000" fill="hold"/>
                                        <p:tgtEl>
                                          <p:spTgt spid="20"/>
                                        </p:tgtEl>
                                        <p:attrNameLst>
                                          <p:attrName>ppt_x</p:attrName>
                                        </p:attrNameLst>
                                      </p:cBhvr>
                                      <p:tavLst>
                                        <p:tav tm="0">
                                          <p:val>
                                            <p:strVal val="#ppt_x"/>
                                          </p:val>
                                        </p:tav>
                                        <p:tav tm="100000">
                                          <p:val>
                                            <p:strVal val="#ppt_x"/>
                                          </p:val>
                                        </p:tav>
                                      </p:tavLst>
                                    </p:anim>
                                    <p:anim calcmode="lin" valueType="num">
                                      <p:cBhvr>
                                        <p:cTn id="21" dur="1000" fill="hold"/>
                                        <p:tgtEl>
                                          <p:spTgt spid="20"/>
                                        </p:tgtEl>
                                        <p:attrNameLst>
                                          <p:attrName>ppt_y</p:attrName>
                                        </p:attrNameLst>
                                      </p:cBhvr>
                                      <p:tavLst>
                                        <p:tav tm="0">
                                          <p:val>
                                            <p:strVal val="#ppt_y-.1"/>
                                          </p:val>
                                        </p:tav>
                                        <p:tav tm="100000">
                                          <p:val>
                                            <p:strVal val="#ppt_y"/>
                                          </p:val>
                                        </p:tav>
                                      </p:tavLst>
                                    </p:anim>
                                  </p:childTnLst>
                                </p:cTn>
                              </p:par>
                            </p:childTnLst>
                          </p:cTn>
                        </p:par>
                        <p:par>
                          <p:cTn id="22" fill="hold">
                            <p:stCondLst>
                              <p:cond delay="2299"/>
                            </p:stCondLst>
                            <p:childTnLst>
                              <p:par>
                                <p:cTn id="23" presetID="10" presetClass="entr" presetSubtype="0" fill="hold" grpId="0" nodeType="afterEffect">
                                  <p:stCondLst>
                                    <p:cond delay="0"/>
                                  </p:stCondLst>
                                  <p:childTnLst>
                                    <p:set>
                                      <p:cBhvr>
                                        <p:cTn id="24" dur="1" fill="hold">
                                          <p:stCondLst>
                                            <p:cond delay="0"/>
                                          </p:stCondLst>
                                        </p:cTn>
                                        <p:tgtEl>
                                          <p:spTgt spid="15"/>
                                        </p:tgtEl>
                                        <p:attrNameLst>
                                          <p:attrName>style.visibility</p:attrName>
                                        </p:attrNameLst>
                                      </p:cBhvr>
                                      <p:to>
                                        <p:strVal val="visible"/>
                                      </p:to>
                                    </p:set>
                                    <p:animEffect transition="in" filter="fade">
                                      <p:cBhvr>
                                        <p:cTn id="25" dur="500"/>
                                        <p:tgtEl>
                                          <p:spTgt spid="15"/>
                                        </p:tgtEl>
                                      </p:cBhvr>
                                    </p:animEffect>
                                  </p:childTnLst>
                                </p:cTn>
                              </p:par>
                            </p:childTnLst>
                          </p:cTn>
                        </p:par>
                        <p:par>
                          <p:cTn id="26" fill="hold">
                            <p:stCondLst>
                              <p:cond delay="2799"/>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fade">
                                      <p:cBhvr>
                                        <p:cTn id="32" dur="500"/>
                                        <p:tgtEl>
                                          <p:spTgt spid="18"/>
                                        </p:tgtEl>
                                      </p:cBhvr>
                                    </p:animEffect>
                                  </p:childTnLst>
                                </p:cTn>
                              </p:par>
                            </p:childTnLst>
                          </p:cTn>
                        </p:par>
                        <p:par>
                          <p:cTn id="33" fill="hold">
                            <p:stCondLst>
                              <p:cond delay="3299"/>
                            </p:stCondLst>
                            <p:childTnLst>
                              <p:par>
                                <p:cTn id="34" presetID="10" presetClass="entr" presetSubtype="0" fill="hold" grpId="0"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500"/>
                                        <p:tgtEl>
                                          <p:spTgt spid="11"/>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9"/>
                                        </p:tgtEl>
                                        <p:attrNameLst>
                                          <p:attrName>style.visibility</p:attrName>
                                        </p:attrNameLst>
                                      </p:cBhvr>
                                      <p:to>
                                        <p:strVal val="visible"/>
                                      </p:to>
                                    </p:set>
                                    <p:animEffect transition="in" filter="fade">
                                      <p:cBhvr>
                                        <p:cTn id="39" dur="500"/>
                                        <p:tgtEl>
                                          <p:spTgt spid="19"/>
                                        </p:tgtEl>
                                      </p:cBhvr>
                                    </p:animEffect>
                                  </p:childTnLst>
                                </p:cTn>
                              </p:par>
                            </p:childTnLst>
                          </p:cTn>
                        </p:par>
                        <p:par>
                          <p:cTn id="40" fill="hold">
                            <p:stCondLst>
                              <p:cond delay="3799"/>
                            </p:stCondLst>
                            <p:childTnLst>
                              <p:par>
                                <p:cTn id="41" presetID="22" presetClass="entr" presetSubtype="8" fill="hold" grpId="0" nodeType="afterEffect">
                                  <p:stCondLst>
                                    <p:cond delay="0"/>
                                  </p:stCondLst>
                                  <p:childTnLst>
                                    <p:set>
                                      <p:cBhvr>
                                        <p:cTn id="42" dur="1" fill="hold">
                                          <p:stCondLst>
                                            <p:cond delay="0"/>
                                          </p:stCondLst>
                                        </p:cTn>
                                        <p:tgtEl>
                                          <p:spTgt spid="23"/>
                                        </p:tgtEl>
                                        <p:attrNameLst>
                                          <p:attrName>style.visibility</p:attrName>
                                        </p:attrNameLst>
                                      </p:cBhvr>
                                      <p:to>
                                        <p:strVal val="visible"/>
                                      </p:to>
                                    </p:set>
                                    <p:animEffect transition="in" filter="wipe(left)">
                                      <p:cBhvr>
                                        <p:cTn id="43"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ldLvl="0" animBg="1"/>
      <p:bldP spid="11" grpId="0" bldLvl="0" animBg="1"/>
      <p:bldP spid="15" grpId="0" bldLvl="0" animBg="1"/>
      <p:bldP spid="18" grpId="0" bldLvl="0" animBg="1"/>
      <p:bldP spid="19" grpId="0" bldLvl="0" animBg="1"/>
      <p:bldP spid="20" grpId="0" bldLvl="0" animBg="1"/>
      <p:bldP spid="21" grpId="0" bldLvl="0" animBg="1"/>
      <p:bldP spid="22" grpId="0" bldLvl="0"/>
      <p:bldP spid="2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成功案例</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0" y="6063743"/>
            <a:ext cx="1054396" cy="802163"/>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9024079" y="0"/>
            <a:ext cx="3167921" cy="6858000"/>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TextBox 19"/>
          <p:cNvSpPr txBox="1"/>
          <p:nvPr/>
        </p:nvSpPr>
        <p:spPr bwMode="auto">
          <a:xfrm>
            <a:off x="9238868" y="2586368"/>
            <a:ext cx="2738341" cy="3415030"/>
          </a:xfrm>
          <a:prstGeom prst="rect">
            <a:avLst/>
          </a:prstGeom>
          <a:noFill/>
        </p:spPr>
        <p:txBody>
          <a:bodyPr wrap="square">
            <a:spAutoFit/>
          </a:bodyPr>
          <a:lstStyle/>
          <a:p>
            <a:pPr indent="0"/>
            <a:r>
              <a:rPr lang="zh-CN" sz="2400" b="1">
                <a:ea typeface="宋体" panose="02010600030101010101" pitchFamily="2" charset="-122"/>
                <a:sym typeface="+mn-ea"/>
              </a:rPr>
              <a:t>中国葛洲坝集团第一工程有限公司金寨抽水蓄能电站砂拌系统项目：电杆转运、电杆组立、金具组装、导线展放、电缆敷设、配变安装、系统试验、高低压计量安装等。</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9238693" y="1420253"/>
            <a:ext cx="2736611" cy="645160"/>
          </a:xfrm>
          <a:prstGeom prst="rect">
            <a:avLst/>
          </a:prstGeom>
          <a:solidFill>
            <a:schemeClr val="bg1"/>
          </a:solidFill>
        </p:spPr>
        <p:txBody>
          <a:bodyPr wrap="square">
            <a:spAutoFit/>
          </a:bodyPr>
          <a:lstStyle/>
          <a:p>
            <a:pPr algn="ctr" fontAlgn="auto">
              <a:spcBef>
                <a:spcPts val="0"/>
              </a:spcBef>
              <a:spcAft>
                <a:spcPts val="0"/>
              </a:spcAft>
              <a:defRPr/>
            </a:pPr>
            <a:r>
              <a:rPr lang="zh-CN" b="1">
                <a:ea typeface="宋体" panose="02010600030101010101" pitchFamily="2" charset="-122"/>
                <a:sym typeface="+mn-ea"/>
              </a:rPr>
              <a:t>金寨抽水蓄能电站砂拌系统项目</a:t>
            </a:r>
            <a:endParaRPr lang="zh-CN" altLang="en-US" b="1" dirty="0">
              <a:solidFill>
                <a:srgbClr val="365FAA"/>
              </a:solidFill>
              <a:latin typeface="微软雅黑" panose="020B0503020204020204" pitchFamily="34" charset="-122"/>
              <a:ea typeface="宋体" panose="02010600030101010101" pitchFamily="2" charset="-122"/>
              <a:sym typeface="+mn-ea"/>
            </a:endParaRPr>
          </a:p>
        </p:txBody>
      </p:sp>
      <p:pic>
        <p:nvPicPr>
          <p:cNvPr id="11" name="图片 -2147482475" descr="20130221093858c3d27"/>
          <p:cNvPicPr>
            <a:picLocks noChangeAspect="1"/>
          </p:cNvPicPr>
          <p:nvPr/>
        </p:nvPicPr>
        <p:blipFill>
          <a:blip r:embed="rId2"/>
          <a:stretch>
            <a:fillRect/>
          </a:stretch>
        </p:blipFill>
        <p:spPr>
          <a:xfrm>
            <a:off x="1054100" y="892175"/>
            <a:ext cx="7970520" cy="511048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10"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wipe(up)">
                                      <p:cBhvr>
                                        <p:cTn id="15" dur="500"/>
                                        <p:tgtEl>
                                          <p:spTgt spid="8"/>
                                        </p:tgtEl>
                                      </p:cBhvr>
                                    </p:animEffect>
                                  </p:childTnLst>
                                </p:cTn>
                              </p:par>
                            </p:childTnLst>
                          </p:cTn>
                        </p:par>
                        <p:par>
                          <p:cTn id="16" fill="hold">
                            <p:stCondLst>
                              <p:cond delay="1500"/>
                            </p:stCondLst>
                            <p:childTnLst>
                              <p:par>
                                <p:cTn id="17" presetID="42" presetClass="entr" presetSubtype="0" fill="hold" grpId="0"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fade">
                                      <p:cBhvr>
                                        <p:cTn id="19" dur="1000"/>
                                        <p:tgtEl>
                                          <p:spTgt spid="10"/>
                                        </p:tgtEl>
                                      </p:cBhvr>
                                    </p:animEffect>
                                    <p:anim calcmode="lin" valueType="num">
                                      <p:cBhvr>
                                        <p:cTn id="20" dur="1000" fill="hold"/>
                                        <p:tgtEl>
                                          <p:spTgt spid="10"/>
                                        </p:tgtEl>
                                        <p:attrNameLst>
                                          <p:attrName>ppt_x</p:attrName>
                                        </p:attrNameLst>
                                      </p:cBhvr>
                                      <p:tavLst>
                                        <p:tav tm="0">
                                          <p:val>
                                            <p:strVal val="#ppt_x"/>
                                          </p:val>
                                        </p:tav>
                                        <p:tav tm="100000">
                                          <p:val>
                                            <p:strVal val="#ppt_x"/>
                                          </p:val>
                                        </p:tav>
                                      </p:tavLst>
                                    </p:anim>
                                    <p:anim calcmode="lin" valueType="num">
                                      <p:cBhvr>
                                        <p:cTn id="21" dur="1000" fill="hold"/>
                                        <p:tgtEl>
                                          <p:spTgt spid="10"/>
                                        </p:tgtEl>
                                        <p:attrNameLst>
                                          <p:attrName>ppt_y</p:attrName>
                                        </p:attrNameLst>
                                      </p:cBhvr>
                                      <p:tavLst>
                                        <p:tav tm="0">
                                          <p:val>
                                            <p:strVal val="#ppt_y+.1"/>
                                          </p:val>
                                        </p:tav>
                                        <p:tav tm="100000">
                                          <p:val>
                                            <p:strVal val="#ppt_y"/>
                                          </p:val>
                                        </p:tav>
                                      </p:tavLst>
                                    </p:anim>
                                  </p:childTnLst>
                                </p:cTn>
                              </p:par>
                            </p:childTnLst>
                          </p:cTn>
                        </p:par>
                        <p:par>
                          <p:cTn id="22" fill="hold">
                            <p:stCondLst>
                              <p:cond delay="2500"/>
                            </p:stCondLst>
                            <p:childTnLst>
                              <p:par>
                                <p:cTn id="23" presetID="22" presetClass="entr" presetSubtype="1" fill="hold" grpId="0" nodeType="after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ipe(up)">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p:bldP spid="10" grpId="0" bldLvl="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成功案例</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3" name="矩形 1"/>
          <p:cNvSpPr>
            <a:spLocks noChangeArrowheads="1"/>
          </p:cNvSpPr>
          <p:nvPr/>
        </p:nvSpPr>
        <p:spPr bwMode="auto">
          <a:xfrm>
            <a:off x="6099430" y="1658057"/>
            <a:ext cx="5053252" cy="2187716"/>
          </a:xfrm>
          <a:prstGeom prst="rect">
            <a:avLst/>
          </a:prstGeom>
          <a:solidFill>
            <a:srgbClr val="365FAA"/>
          </a:solidFill>
          <a:ln>
            <a:noFill/>
          </a:ln>
        </p:spPr>
        <p:txBody>
          <a:bodyPr lIns="121912" tIns="60956" rIns="121912" bIns="6095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spcBef>
                <a:spcPct val="0"/>
              </a:spcBef>
              <a:buNone/>
            </a:pPr>
            <a:endParaRPr lang="zh-CN" altLang="zh-CN" sz="2400">
              <a:solidFill>
                <a:srgbClr val="FF8607"/>
              </a:solidFill>
              <a:sym typeface="微软雅黑" panose="020B0503020204020204" pitchFamily="34" charset="-122"/>
            </a:endParaRPr>
          </a:p>
        </p:txBody>
      </p:sp>
      <p:grpSp>
        <p:nvGrpSpPr>
          <p:cNvPr id="6" name="组合 5"/>
          <p:cNvGrpSpPr/>
          <p:nvPr/>
        </p:nvGrpSpPr>
        <p:grpSpPr>
          <a:xfrm>
            <a:off x="5708214" y="2360699"/>
            <a:ext cx="782431" cy="782431"/>
            <a:chOff x="4644009" y="1703896"/>
            <a:chExt cx="573732" cy="573732"/>
          </a:xfrm>
        </p:grpSpPr>
        <p:sp>
          <p:nvSpPr>
            <p:cNvPr id="7" name="椭圆 6"/>
            <p:cNvSpPr/>
            <p:nvPr/>
          </p:nvSpPr>
          <p:spPr>
            <a:xfrm>
              <a:off x="4644009" y="1703896"/>
              <a:ext cx="573732" cy="573732"/>
            </a:xfrm>
            <a:prstGeom prst="ellipse">
              <a:avLst/>
            </a:prstGeom>
            <a:solidFill>
              <a:srgbClr val="365FAA"/>
            </a:solidFill>
            <a:ln w="25400">
              <a:solidFill>
                <a:srgbClr val="F4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右箭头 7"/>
            <p:cNvSpPr/>
            <p:nvPr/>
          </p:nvSpPr>
          <p:spPr>
            <a:xfrm>
              <a:off x="4860032" y="1860175"/>
              <a:ext cx="216024" cy="261173"/>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5" name="矩形 1"/>
          <p:cNvSpPr>
            <a:spLocks noChangeArrowheads="1"/>
          </p:cNvSpPr>
          <p:nvPr/>
        </p:nvSpPr>
        <p:spPr bwMode="auto">
          <a:xfrm>
            <a:off x="6099430" y="4431234"/>
            <a:ext cx="5053252" cy="2187716"/>
          </a:xfrm>
          <a:prstGeom prst="rect">
            <a:avLst/>
          </a:prstGeom>
          <a:solidFill>
            <a:srgbClr val="365FAA"/>
          </a:solidFill>
          <a:ln>
            <a:noFill/>
          </a:ln>
        </p:spPr>
        <p:txBody>
          <a:bodyPr lIns="121912" tIns="60956" rIns="121912" bIns="60956" anchor="ct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spcBef>
                <a:spcPct val="0"/>
              </a:spcBef>
              <a:buNone/>
            </a:pPr>
            <a:endParaRPr lang="zh-CN" altLang="zh-CN" sz="2400">
              <a:solidFill>
                <a:srgbClr val="FF8607"/>
              </a:solidFill>
              <a:sym typeface="微软雅黑" panose="020B0503020204020204" pitchFamily="34" charset="-122"/>
            </a:endParaRPr>
          </a:p>
        </p:txBody>
      </p:sp>
      <p:grpSp>
        <p:nvGrpSpPr>
          <p:cNvPr id="16" name="组合 15"/>
          <p:cNvGrpSpPr/>
          <p:nvPr/>
        </p:nvGrpSpPr>
        <p:grpSpPr>
          <a:xfrm>
            <a:off x="5708214" y="5133876"/>
            <a:ext cx="782431" cy="782431"/>
            <a:chOff x="4644009" y="1703896"/>
            <a:chExt cx="573732" cy="573732"/>
          </a:xfrm>
        </p:grpSpPr>
        <p:sp>
          <p:nvSpPr>
            <p:cNvPr id="17" name="椭圆 16"/>
            <p:cNvSpPr/>
            <p:nvPr/>
          </p:nvSpPr>
          <p:spPr>
            <a:xfrm>
              <a:off x="4644009" y="1703896"/>
              <a:ext cx="573732" cy="573732"/>
            </a:xfrm>
            <a:prstGeom prst="ellipse">
              <a:avLst/>
            </a:prstGeom>
            <a:solidFill>
              <a:srgbClr val="365FAA"/>
            </a:solidFill>
            <a:ln w="25400">
              <a:solidFill>
                <a:srgbClr val="F4F0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右箭头 17"/>
            <p:cNvSpPr/>
            <p:nvPr/>
          </p:nvSpPr>
          <p:spPr>
            <a:xfrm>
              <a:off x="4860032" y="1860175"/>
              <a:ext cx="216024" cy="261173"/>
            </a:xfrm>
            <a:prstGeom prst="rightArrow">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TextBox 16"/>
          <p:cNvSpPr txBox="1"/>
          <p:nvPr/>
        </p:nvSpPr>
        <p:spPr bwMode="auto">
          <a:xfrm>
            <a:off x="6699789" y="2425741"/>
            <a:ext cx="4302991" cy="1706880"/>
          </a:xfrm>
          <a:prstGeom prst="rect">
            <a:avLst/>
          </a:prstGeom>
          <a:noFill/>
        </p:spPr>
        <p:txBody>
          <a:bodyPr wrap="square">
            <a:spAutoFit/>
          </a:bodyPr>
          <a:lstStyle/>
          <a:p>
            <a:pPr>
              <a:lnSpc>
                <a:spcPct val="150000"/>
              </a:lnSpc>
            </a:pPr>
            <a:r>
              <a:rPr lang="zh-CN" sz="1400" b="1">
                <a:ea typeface="宋体" panose="02010600030101010101" pitchFamily="2" charset="-122"/>
                <a:sym typeface="+mn-ea"/>
              </a:rPr>
              <a:t>六安经济开发区管委会智能化项目：信息网络系统、视频监控系统、多媒体会议系统、排队叫号系统、信息发布系统、综合管路系统、机房工程系统、综合布线系统。</a:t>
            </a:r>
            <a:endParaRPr lang="zh-CN" altLang="en-US" sz="1400"/>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6098540" y="1789430"/>
            <a:ext cx="5053965" cy="398780"/>
          </a:xfrm>
          <a:prstGeom prst="rect">
            <a:avLst/>
          </a:prstGeom>
          <a:solidFill>
            <a:srgbClr val="FFFFFF"/>
          </a:solidFill>
        </p:spPr>
        <p:txBody>
          <a:bodyPr wrap="square">
            <a:spAutoFit/>
          </a:bodyPr>
          <a:lstStyle/>
          <a:p>
            <a:pPr algn="ctr" fontAlgn="auto">
              <a:spcBef>
                <a:spcPts val="0"/>
              </a:spcBef>
              <a:spcAft>
                <a:spcPts val="0"/>
              </a:spcAft>
              <a:defRPr/>
            </a:pPr>
            <a:r>
              <a:rPr lang="zh-CN" sz="2000" b="1">
                <a:ea typeface="宋体" panose="02010600030101010101" pitchFamily="2" charset="-122"/>
                <a:sym typeface="+mn-ea"/>
              </a:rPr>
              <a:t>六安经济开发区管委会智能化</a:t>
            </a:r>
            <a:endParaRPr lang="zh-CN" altLang="en-US" sz="2000" b="1" dirty="0">
              <a:solidFill>
                <a:srgbClr val="365FAA"/>
              </a:solidFill>
              <a:latin typeface="微软雅黑" panose="020B0503020204020204" pitchFamily="34" charset="-122"/>
              <a:ea typeface="宋体" panose="02010600030101010101" pitchFamily="2" charset="-122"/>
              <a:sym typeface="+mn-ea"/>
            </a:endParaRPr>
          </a:p>
        </p:txBody>
      </p:sp>
      <p:sp>
        <p:nvSpPr>
          <p:cNvPr id="21" name="TextBox 16"/>
          <p:cNvSpPr txBox="1"/>
          <p:nvPr/>
        </p:nvSpPr>
        <p:spPr bwMode="auto">
          <a:xfrm>
            <a:off x="6733943" y="5208115"/>
            <a:ext cx="4302991" cy="1706880"/>
          </a:xfrm>
          <a:prstGeom prst="rect">
            <a:avLst/>
          </a:prstGeom>
          <a:noFill/>
        </p:spPr>
        <p:txBody>
          <a:bodyPr wrap="square">
            <a:spAutoFit/>
          </a:bodyPr>
          <a:lstStyle/>
          <a:p>
            <a:pPr>
              <a:lnSpc>
                <a:spcPct val="150000"/>
              </a:lnSpc>
            </a:pPr>
            <a:r>
              <a:rPr lang="zh-CN" sz="1400" b="1">
                <a:solidFill>
                  <a:srgbClr val="000000"/>
                </a:solidFill>
                <a:ea typeface="宋体" panose="02010600030101010101" pitchFamily="2" charset="-122"/>
                <a:sym typeface="+mn-ea"/>
              </a:rPr>
              <a:t>合肥邮件处理车间项目综合消防系统工程：</a:t>
            </a:r>
            <a:r>
              <a:rPr lang="zh-CN" sz="1400" b="1">
                <a:ea typeface="宋体" panose="02010600030101010101" pitchFamily="2" charset="-122"/>
                <a:sym typeface="+mn-ea"/>
              </a:rPr>
              <a:t>车间消防喷淋和消火栓系统，报警联动系统、早期报警系统及消防电源监控系统，车间钢结构消防涂料，消防水炮系统等</a:t>
            </a:r>
            <a:endParaRPr lang="zh-CN" altLang="en-US" sz="1400"/>
          </a:p>
          <a:p>
            <a:pPr>
              <a:lnSpc>
                <a:spcPct val="150000"/>
              </a:lnSpc>
            </a:pPr>
            <a:endParaRPr lang="zh-CN" altLang="en-US" sz="1400" dirty="0">
              <a:solidFill>
                <a:srgbClr val="FFFFFF"/>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6099810" y="4572000"/>
            <a:ext cx="5052695" cy="398780"/>
          </a:xfrm>
          <a:prstGeom prst="rect">
            <a:avLst/>
          </a:prstGeom>
          <a:solidFill>
            <a:srgbClr val="FFFFFF"/>
          </a:solidFill>
        </p:spPr>
        <p:txBody>
          <a:bodyPr wrap="square">
            <a:spAutoFit/>
          </a:bodyPr>
          <a:lstStyle/>
          <a:p>
            <a:pPr algn="ctr" fontAlgn="auto">
              <a:spcBef>
                <a:spcPts val="0"/>
              </a:spcBef>
              <a:spcAft>
                <a:spcPts val="0"/>
              </a:spcAft>
              <a:defRPr/>
            </a:pPr>
            <a:r>
              <a:rPr lang="zh-CN" sz="2000" b="1">
                <a:solidFill>
                  <a:srgbClr val="000000"/>
                </a:solidFill>
                <a:ea typeface="宋体" panose="02010600030101010101" pitchFamily="2" charset="-122"/>
                <a:sym typeface="+mn-ea"/>
              </a:rPr>
              <a:t>合肥邮件处理车间项目综合消防系统工程</a:t>
            </a:r>
            <a:endParaRPr lang="zh-CN" altLang="en-US" sz="2000" b="1" dirty="0">
              <a:solidFill>
                <a:srgbClr val="000000"/>
              </a:solidFill>
              <a:latin typeface="微软雅黑" panose="020B0503020204020204" pitchFamily="34" charset="-122"/>
              <a:ea typeface="宋体" panose="02010600030101010101" pitchFamily="2" charset="-122"/>
              <a:sym typeface="+mn-ea"/>
            </a:endParaRPr>
          </a:p>
        </p:txBody>
      </p:sp>
      <p:pic>
        <p:nvPicPr>
          <p:cNvPr id="4" name="图片 -2147482430" descr="a7c67030d92c7891eb792e4b1b15b65"/>
          <p:cNvPicPr>
            <a:picLocks noChangeAspect="1"/>
          </p:cNvPicPr>
          <p:nvPr/>
        </p:nvPicPr>
        <p:blipFill>
          <a:blip r:embed="rId2"/>
          <a:stretch>
            <a:fillRect/>
          </a:stretch>
        </p:blipFill>
        <p:spPr>
          <a:xfrm>
            <a:off x="1788160" y="1593850"/>
            <a:ext cx="3568700" cy="2251710"/>
          </a:xfrm>
          <a:prstGeom prst="rect">
            <a:avLst/>
          </a:prstGeom>
          <a:noFill/>
          <a:ln w="9525">
            <a:noFill/>
          </a:ln>
        </p:spPr>
      </p:pic>
      <p:pic>
        <p:nvPicPr>
          <p:cNvPr id="9" name="图片 -2147482485" descr="1585550543"/>
          <p:cNvPicPr>
            <a:picLocks noChangeAspect="1"/>
          </p:cNvPicPr>
          <p:nvPr/>
        </p:nvPicPr>
        <p:blipFill>
          <a:blip r:embed="rId3"/>
          <a:srcRect t="3323" b="4089"/>
          <a:stretch>
            <a:fillRect/>
          </a:stretch>
        </p:blipFill>
        <p:spPr>
          <a:xfrm>
            <a:off x="1787525" y="4431030"/>
            <a:ext cx="3569335" cy="2312670"/>
          </a:xfrm>
          <a:prstGeom prst="rect">
            <a:avLst/>
          </a:prstGeom>
          <a:noFill/>
          <a:ln w="9525">
            <a:noFill/>
          </a:ln>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0-#ppt_w/2"/>
                                          </p:val>
                                        </p:tav>
                                        <p:tav tm="100000">
                                          <p:val>
                                            <p:strVal val="#ppt_x"/>
                                          </p:val>
                                        </p:tav>
                                      </p:tavLst>
                                    </p:anim>
                                    <p:anim calcmode="lin" valueType="num">
                                      <p:cBhvr additive="base">
                                        <p:cTn id="12" dur="500" fill="hold"/>
                                        <p:tgtEl>
                                          <p:spTgt spid="6"/>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wipe(left)">
                                      <p:cBhvr>
                                        <p:cTn id="16" dur="500"/>
                                        <p:tgtEl>
                                          <p:spTgt spid="13"/>
                                        </p:tgtEl>
                                      </p:cBhvr>
                                    </p:animEffect>
                                  </p:childTnLst>
                                </p:cTn>
                              </p:par>
                            </p:childTnLst>
                          </p:cTn>
                        </p:par>
                        <p:par>
                          <p:cTn id="17" fill="hold">
                            <p:stCondLst>
                              <p:cond delay="1500"/>
                            </p:stCondLst>
                            <p:childTnLst>
                              <p:par>
                                <p:cTn id="18" presetID="47" presetClass="entr" presetSubtype="0" fill="hold" grpId="0" nodeType="afterEffect">
                                  <p:stCondLst>
                                    <p:cond delay="0"/>
                                  </p:stCondLst>
                                  <p:childTnLst>
                                    <p:set>
                                      <p:cBhvr>
                                        <p:cTn id="19" dur="1" fill="hold">
                                          <p:stCondLst>
                                            <p:cond delay="0"/>
                                          </p:stCondLst>
                                        </p:cTn>
                                        <p:tgtEl>
                                          <p:spTgt spid="20"/>
                                        </p:tgtEl>
                                        <p:attrNameLst>
                                          <p:attrName>style.visibility</p:attrName>
                                        </p:attrNameLst>
                                      </p:cBhvr>
                                      <p:to>
                                        <p:strVal val="visible"/>
                                      </p:to>
                                    </p:set>
                                    <p:animEffect transition="in" filter="fade">
                                      <p:cBhvr>
                                        <p:cTn id="20" dur="1000"/>
                                        <p:tgtEl>
                                          <p:spTgt spid="20"/>
                                        </p:tgtEl>
                                      </p:cBhvr>
                                    </p:animEffect>
                                    <p:anim calcmode="lin" valueType="num">
                                      <p:cBhvr>
                                        <p:cTn id="21" dur="1000" fill="hold"/>
                                        <p:tgtEl>
                                          <p:spTgt spid="20"/>
                                        </p:tgtEl>
                                        <p:attrNameLst>
                                          <p:attrName>ppt_x</p:attrName>
                                        </p:attrNameLst>
                                      </p:cBhvr>
                                      <p:tavLst>
                                        <p:tav tm="0">
                                          <p:val>
                                            <p:strVal val="#ppt_x"/>
                                          </p:val>
                                        </p:tav>
                                        <p:tav tm="100000">
                                          <p:val>
                                            <p:strVal val="#ppt_x"/>
                                          </p:val>
                                        </p:tav>
                                      </p:tavLst>
                                    </p:anim>
                                    <p:anim calcmode="lin" valueType="num">
                                      <p:cBhvr>
                                        <p:cTn id="22" dur="1000" fill="hold"/>
                                        <p:tgtEl>
                                          <p:spTgt spid="20"/>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10" presetClass="entr" presetSubtype="0" fill="hold" grpId="0" nodeType="after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blinds(horizontal)">
                                      <p:cBhvr>
                                        <p:cTn id="31" dur="500"/>
                                        <p:tgtEl>
                                          <p:spTgt spid="9"/>
                                        </p:tgtEl>
                                      </p:cBhvr>
                                    </p:animEffect>
                                  </p:childTnLst>
                                </p:cTn>
                              </p:par>
                            </p:childTnLst>
                          </p:cTn>
                        </p:par>
                        <p:par>
                          <p:cTn id="32" fill="hold">
                            <p:stCondLst>
                              <p:cond delay="500"/>
                            </p:stCondLst>
                            <p:childTnLst>
                              <p:par>
                                <p:cTn id="33" presetID="2" presetClass="entr" presetSubtype="8" fill="hold" nodeType="afterEffect">
                                  <p:stCondLst>
                                    <p:cond delay="0"/>
                                  </p:stCondLst>
                                  <p:childTnLst>
                                    <p:set>
                                      <p:cBhvr>
                                        <p:cTn id="34" dur="1" fill="hold">
                                          <p:stCondLst>
                                            <p:cond delay="0"/>
                                          </p:stCondLst>
                                        </p:cTn>
                                        <p:tgtEl>
                                          <p:spTgt spid="16"/>
                                        </p:tgtEl>
                                        <p:attrNameLst>
                                          <p:attrName>style.visibility</p:attrName>
                                        </p:attrNameLst>
                                      </p:cBhvr>
                                      <p:to>
                                        <p:strVal val="visible"/>
                                      </p:to>
                                    </p:set>
                                    <p:anim calcmode="lin" valueType="num">
                                      <p:cBhvr additive="base">
                                        <p:cTn id="35" dur="500" fill="hold"/>
                                        <p:tgtEl>
                                          <p:spTgt spid="16"/>
                                        </p:tgtEl>
                                        <p:attrNameLst>
                                          <p:attrName>ppt_x</p:attrName>
                                        </p:attrNameLst>
                                      </p:cBhvr>
                                      <p:tavLst>
                                        <p:tav tm="0">
                                          <p:val>
                                            <p:strVal val="0-#ppt_w/2"/>
                                          </p:val>
                                        </p:tav>
                                        <p:tav tm="100000">
                                          <p:val>
                                            <p:strVal val="#ppt_x"/>
                                          </p:val>
                                        </p:tav>
                                      </p:tavLst>
                                    </p:anim>
                                    <p:anim calcmode="lin" valueType="num">
                                      <p:cBhvr additive="base">
                                        <p:cTn id="36" dur="500" fill="hold"/>
                                        <p:tgtEl>
                                          <p:spTgt spid="16"/>
                                        </p:tgtEl>
                                        <p:attrNameLst>
                                          <p:attrName>ppt_y</p:attrName>
                                        </p:attrNameLst>
                                      </p:cBhvr>
                                      <p:tavLst>
                                        <p:tav tm="0">
                                          <p:val>
                                            <p:strVal val="#ppt_y"/>
                                          </p:val>
                                        </p:tav>
                                        <p:tav tm="100000">
                                          <p:val>
                                            <p:strVal val="#ppt_y"/>
                                          </p:val>
                                        </p:tav>
                                      </p:tavLst>
                                    </p:anim>
                                  </p:childTnLst>
                                </p:cTn>
                              </p:par>
                            </p:childTnLst>
                          </p:cTn>
                        </p:par>
                        <p:par>
                          <p:cTn id="37" fill="hold">
                            <p:stCondLst>
                              <p:cond delay="1000"/>
                            </p:stCondLst>
                            <p:childTnLst>
                              <p:par>
                                <p:cTn id="38" presetID="22" presetClass="entr" presetSubtype="8" fill="hold" grpId="0" nodeType="afterEffect">
                                  <p:stCondLst>
                                    <p:cond delay="0"/>
                                  </p:stCondLst>
                                  <p:childTnLst>
                                    <p:set>
                                      <p:cBhvr>
                                        <p:cTn id="39" dur="1" fill="hold">
                                          <p:stCondLst>
                                            <p:cond delay="0"/>
                                          </p:stCondLst>
                                        </p:cTn>
                                        <p:tgtEl>
                                          <p:spTgt spid="15"/>
                                        </p:tgtEl>
                                        <p:attrNameLst>
                                          <p:attrName>style.visibility</p:attrName>
                                        </p:attrNameLst>
                                      </p:cBhvr>
                                      <p:to>
                                        <p:strVal val="visible"/>
                                      </p:to>
                                    </p:set>
                                    <p:animEffect transition="in" filter="wipe(left)">
                                      <p:cBhvr>
                                        <p:cTn id="40" dur="500"/>
                                        <p:tgtEl>
                                          <p:spTgt spid="15"/>
                                        </p:tgtEl>
                                      </p:cBhvr>
                                    </p:animEffect>
                                  </p:childTnLst>
                                </p:cTn>
                              </p:par>
                            </p:childTnLst>
                          </p:cTn>
                        </p:par>
                        <p:par>
                          <p:cTn id="41" fill="hold">
                            <p:stCondLst>
                              <p:cond delay="1500"/>
                            </p:stCondLst>
                            <p:childTnLst>
                              <p:par>
                                <p:cTn id="42" presetID="47" presetClass="entr" presetSubtype="0" fill="hold" grpId="0" nodeType="after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1000"/>
                                        <p:tgtEl>
                                          <p:spTgt spid="22"/>
                                        </p:tgtEl>
                                      </p:cBhvr>
                                    </p:animEffect>
                                    <p:anim calcmode="lin" valueType="num">
                                      <p:cBhvr>
                                        <p:cTn id="45" dur="1000" fill="hold"/>
                                        <p:tgtEl>
                                          <p:spTgt spid="22"/>
                                        </p:tgtEl>
                                        <p:attrNameLst>
                                          <p:attrName>ppt_x</p:attrName>
                                        </p:attrNameLst>
                                      </p:cBhvr>
                                      <p:tavLst>
                                        <p:tav tm="0">
                                          <p:val>
                                            <p:strVal val="#ppt_x"/>
                                          </p:val>
                                        </p:tav>
                                        <p:tav tm="100000">
                                          <p:val>
                                            <p:strVal val="#ppt_x"/>
                                          </p:val>
                                        </p:tav>
                                      </p:tavLst>
                                    </p:anim>
                                    <p:anim calcmode="lin" valueType="num">
                                      <p:cBhvr>
                                        <p:cTn id="46" dur="1000" fill="hold"/>
                                        <p:tgtEl>
                                          <p:spTgt spid="22"/>
                                        </p:tgtEl>
                                        <p:attrNameLst>
                                          <p:attrName>ppt_y</p:attrName>
                                        </p:attrNameLst>
                                      </p:cBhvr>
                                      <p:tavLst>
                                        <p:tav tm="0">
                                          <p:val>
                                            <p:strVal val="#ppt_y-.1"/>
                                          </p:val>
                                        </p:tav>
                                        <p:tav tm="100000">
                                          <p:val>
                                            <p:strVal val="#ppt_y"/>
                                          </p:val>
                                        </p:tav>
                                      </p:tavLst>
                                    </p:anim>
                                  </p:childTnLst>
                                </p:cTn>
                              </p:par>
                            </p:childTnLst>
                          </p:cTn>
                        </p:par>
                        <p:par>
                          <p:cTn id="47" fill="hold">
                            <p:stCondLst>
                              <p:cond delay="2500"/>
                            </p:stCondLst>
                            <p:childTnLst>
                              <p:par>
                                <p:cTn id="48" presetID="10" presetClass="entr" presetSubtype="0" fill="hold" grpId="0" nodeType="after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P spid="19" grpId="0"/>
      <p:bldP spid="20" grpId="0" bldLvl="0" animBg="1"/>
      <p:bldP spid="21" grpId="0"/>
      <p:bldP spid="22"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rot="16200000" flipH="1">
            <a:off x="-1517292" y="2424698"/>
            <a:ext cx="4705351" cy="1657048"/>
          </a:xfrm>
          <a:prstGeom prst="rect">
            <a:avLst/>
          </a:prstGeom>
          <a:gradFill>
            <a:gsLst>
              <a:gs pos="0">
                <a:schemeClr val="accent1">
                  <a:lumMod val="5000"/>
                  <a:lumOff val="95000"/>
                  <a:alpha val="0"/>
                </a:schemeClr>
              </a:gs>
              <a:gs pos="72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成功案例</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0" y="5705872"/>
            <a:ext cx="1663908" cy="1152128"/>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bwMode="auto">
          <a:xfrm>
            <a:off x="384810" y="1822450"/>
            <a:ext cx="706120" cy="2861310"/>
          </a:xfrm>
          <a:prstGeom prst="rect">
            <a:avLst/>
          </a:prstGeom>
        </p:spPr>
        <p:txBody>
          <a:bodyPr vert="horz" wrap="square">
            <a:spAutoFit/>
          </a:bodyPr>
          <a:lstStyle/>
          <a:p>
            <a:pPr fontAlgn="auto">
              <a:spcBef>
                <a:spcPts val="0"/>
              </a:spcBef>
              <a:spcAft>
                <a:spcPts val="0"/>
              </a:spcAft>
              <a:defRPr/>
            </a:pPr>
            <a:r>
              <a:rPr lang="zh-CN" altLang="en-US" sz="2000" b="1" dirty="0">
                <a:solidFill>
                  <a:srgbClr val="365FAA"/>
                </a:solidFill>
                <a:latin typeface="微软雅黑" panose="020B0503020204020204" pitchFamily="34" charset="-122"/>
                <a:ea typeface="微软雅黑" panose="020B0503020204020204" pitchFamily="34" charset="-122"/>
              </a:rPr>
              <a:t>六安市排污单位三个全覆盖视频监控系统</a:t>
            </a:r>
            <a:endParaRPr lang="zh-CN" altLang="en-US" sz="2000" b="1" dirty="0">
              <a:solidFill>
                <a:srgbClr val="365FAA"/>
              </a:solidFill>
              <a:latin typeface="微软雅黑" panose="020B0503020204020204" pitchFamily="34" charset="-122"/>
              <a:ea typeface="微软雅黑" panose="020B0503020204020204" pitchFamily="34" charset="-122"/>
            </a:endParaRPr>
          </a:p>
        </p:txBody>
      </p:sp>
      <p:sp>
        <p:nvSpPr>
          <p:cNvPr id="10" name="矩形 9"/>
          <p:cNvSpPr/>
          <p:nvPr/>
        </p:nvSpPr>
        <p:spPr>
          <a:xfrm flipH="1">
            <a:off x="1787235" y="5705872"/>
            <a:ext cx="8126065" cy="1152128"/>
          </a:xfrm>
          <a:prstGeom prst="rect">
            <a:avLst/>
          </a:prstGeom>
          <a:gradFill>
            <a:gsLst>
              <a:gs pos="0">
                <a:schemeClr val="accent1">
                  <a:lumMod val="5000"/>
                  <a:lumOff val="95000"/>
                  <a:alpha val="0"/>
                </a:schemeClr>
              </a:gs>
              <a:gs pos="72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TextBox 22"/>
          <p:cNvSpPr txBox="1"/>
          <p:nvPr/>
        </p:nvSpPr>
        <p:spPr bwMode="auto">
          <a:xfrm>
            <a:off x="1787352" y="5725209"/>
            <a:ext cx="9951886" cy="1198880"/>
          </a:xfrm>
          <a:prstGeom prst="rect">
            <a:avLst/>
          </a:prstGeom>
          <a:noFill/>
        </p:spPr>
        <p:txBody>
          <a:bodyPr wrap="square">
            <a:spAutoFit/>
          </a:bodyPr>
          <a:lstStyle/>
          <a:p>
            <a:pPr>
              <a:lnSpc>
                <a:spcPct val="150000"/>
              </a:lnSpc>
            </a:pPr>
            <a:r>
              <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rPr>
              <a:t>污染源自动监控设备“安装、联网、运维监管”三个全覆盖专项工作是安徽省委、省政府的一项重要部署，是我省打好污染防治攻坚战和长江“三大一强”攻坚行动的重要保障。通过污染源在线监控系统、污染源视频监控系统及针对企业运维工作的第三方监管，实现排污单位“三个全覆盖”，来认真实施污染源督察工作，通过染污源数据实时监测与视频数据实时监控的整合管理与使用，充分的利用信息化技术手段为全市的生态环境事业保驾护航。</a:t>
            </a:r>
            <a:endParaRPr lang="zh-CN" altLang="en-US" sz="12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矩形 11"/>
          <p:cNvSpPr/>
          <p:nvPr/>
        </p:nvSpPr>
        <p:spPr>
          <a:xfrm>
            <a:off x="1787235" y="1340926"/>
            <a:ext cx="2971800" cy="2089994"/>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1780376" y="3515904"/>
            <a:ext cx="2971800" cy="2089994"/>
          </a:xfrm>
          <a:prstGeom prst="rect">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矩形 21"/>
          <p:cNvSpPr/>
          <p:nvPr/>
        </p:nvSpPr>
        <p:spPr>
          <a:xfrm>
            <a:off x="4859241" y="1340926"/>
            <a:ext cx="2971800" cy="2089994"/>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p:cNvSpPr/>
          <p:nvPr/>
        </p:nvSpPr>
        <p:spPr>
          <a:xfrm>
            <a:off x="4852382" y="3515904"/>
            <a:ext cx="2971800" cy="2089994"/>
          </a:xfrm>
          <a:prstGeom prst="rect">
            <a:avLst/>
          </a:prstGeom>
          <a:blipFill rotWithShape="1">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7931247" y="1340926"/>
            <a:ext cx="2971800" cy="2089994"/>
          </a:xfrm>
          <a:prstGeom prst="rect">
            <a:avLst/>
          </a:prstGeom>
          <a:blipFill rotWithShape="1">
            <a:blip r:embed="rId6"/>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a:off x="7931247" y="3515904"/>
            <a:ext cx="2971800" cy="2089994"/>
          </a:xfrm>
          <a:prstGeom prst="rect">
            <a:avLst/>
          </a:prstGeom>
          <a:blipFill rotWithShape="1">
            <a:blip r:embed="rId7"/>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down)">
                                      <p:cBhvr>
                                        <p:cTn id="12" dur="500"/>
                                        <p:tgtEl>
                                          <p:spTgt spid="11"/>
                                        </p:tgtEl>
                                      </p:cBhvr>
                                    </p:animEffect>
                                  </p:childTnLst>
                                </p:cTn>
                              </p:par>
                              <p:par>
                                <p:cTn id="13" presetID="22" presetClass="entr" presetSubtype="8"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wipe(left)">
                                      <p:cBhvr>
                                        <p:cTn id="15" dur="500"/>
                                        <p:tgtEl>
                                          <p:spTgt spid="10"/>
                                        </p:tgtEl>
                                      </p:cBhvr>
                                    </p:animEffect>
                                  </p:childTnLst>
                                </p:cTn>
                              </p:par>
                            </p:childTnLst>
                          </p:cTn>
                        </p:par>
                        <p:par>
                          <p:cTn id="16" fill="hold">
                            <p:stCondLst>
                              <p:cond delay="1000"/>
                            </p:stCondLst>
                            <p:childTnLst>
                              <p:par>
                                <p:cTn id="17" presetID="2" presetClass="entr" presetSubtype="8" fill="hold" grpId="0" nodeType="afterEffect">
                                  <p:stCondLst>
                                    <p:cond delay="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500" fill="hold"/>
                                        <p:tgtEl>
                                          <p:spTgt spid="9"/>
                                        </p:tgtEl>
                                        <p:attrNameLst>
                                          <p:attrName>ppt_x</p:attrName>
                                        </p:attrNameLst>
                                      </p:cBhvr>
                                      <p:tavLst>
                                        <p:tav tm="0">
                                          <p:val>
                                            <p:strVal val="0-#ppt_w/2"/>
                                          </p:val>
                                        </p:tav>
                                        <p:tav tm="100000">
                                          <p:val>
                                            <p:strVal val="#ppt_x"/>
                                          </p:val>
                                        </p:tav>
                                      </p:tavLst>
                                    </p:anim>
                                    <p:anim calcmode="lin" valueType="num">
                                      <p:cBhvr additive="base">
                                        <p:cTn id="20" dur="500" fill="hold"/>
                                        <p:tgtEl>
                                          <p:spTgt spid="9"/>
                                        </p:tgtEl>
                                        <p:attrNameLst>
                                          <p:attrName>ppt_y</p:attrName>
                                        </p:attrNameLst>
                                      </p:cBhvr>
                                      <p:tavLst>
                                        <p:tav tm="0">
                                          <p:val>
                                            <p:strVal val="#ppt_y"/>
                                          </p:val>
                                        </p:tav>
                                        <p:tav tm="100000">
                                          <p:val>
                                            <p:strVal val="#ppt_y"/>
                                          </p:val>
                                        </p:tav>
                                      </p:tavLst>
                                    </p:anim>
                                  </p:childTnLst>
                                </p:cTn>
                              </p:par>
                            </p:childTnLst>
                          </p:cTn>
                        </p:par>
                        <p:par>
                          <p:cTn id="21" fill="hold">
                            <p:stCondLst>
                              <p:cond delay="15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500"/>
                                        <p:tgtEl>
                                          <p:spTgt spid="8"/>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p:cTn id="27" dur="750" fill="hold"/>
                                        <p:tgtEl>
                                          <p:spTgt spid="12"/>
                                        </p:tgtEl>
                                        <p:attrNameLst>
                                          <p:attrName>ppt_w</p:attrName>
                                        </p:attrNameLst>
                                      </p:cBhvr>
                                      <p:tavLst>
                                        <p:tav tm="0">
                                          <p:val>
                                            <p:fltVal val="0"/>
                                          </p:val>
                                        </p:tav>
                                        <p:tav tm="100000">
                                          <p:val>
                                            <p:strVal val="#ppt_w"/>
                                          </p:val>
                                        </p:tav>
                                      </p:tavLst>
                                    </p:anim>
                                    <p:anim calcmode="lin" valueType="num">
                                      <p:cBhvr>
                                        <p:cTn id="28" dur="750" fill="hold"/>
                                        <p:tgtEl>
                                          <p:spTgt spid="12"/>
                                        </p:tgtEl>
                                        <p:attrNameLst>
                                          <p:attrName>ppt_h</p:attrName>
                                        </p:attrNameLst>
                                      </p:cBhvr>
                                      <p:tavLst>
                                        <p:tav tm="0">
                                          <p:val>
                                            <p:fltVal val="0"/>
                                          </p:val>
                                        </p:tav>
                                        <p:tav tm="100000">
                                          <p:val>
                                            <p:strVal val="#ppt_h"/>
                                          </p:val>
                                        </p:tav>
                                      </p:tavLst>
                                    </p:anim>
                                    <p:animEffect transition="in" filter="fade">
                                      <p:cBhvr>
                                        <p:cTn id="29" dur="750"/>
                                        <p:tgtEl>
                                          <p:spTgt spid="12"/>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22"/>
                                        </p:tgtEl>
                                        <p:attrNameLst>
                                          <p:attrName>style.visibility</p:attrName>
                                        </p:attrNameLst>
                                      </p:cBhvr>
                                      <p:to>
                                        <p:strVal val="visible"/>
                                      </p:to>
                                    </p:set>
                                    <p:anim calcmode="lin" valueType="num">
                                      <p:cBhvr>
                                        <p:cTn id="32" dur="750" fill="hold"/>
                                        <p:tgtEl>
                                          <p:spTgt spid="22"/>
                                        </p:tgtEl>
                                        <p:attrNameLst>
                                          <p:attrName>ppt_w</p:attrName>
                                        </p:attrNameLst>
                                      </p:cBhvr>
                                      <p:tavLst>
                                        <p:tav tm="0">
                                          <p:val>
                                            <p:fltVal val="0"/>
                                          </p:val>
                                        </p:tav>
                                        <p:tav tm="100000">
                                          <p:val>
                                            <p:strVal val="#ppt_w"/>
                                          </p:val>
                                        </p:tav>
                                      </p:tavLst>
                                    </p:anim>
                                    <p:anim calcmode="lin" valueType="num">
                                      <p:cBhvr>
                                        <p:cTn id="33" dur="750" fill="hold"/>
                                        <p:tgtEl>
                                          <p:spTgt spid="22"/>
                                        </p:tgtEl>
                                        <p:attrNameLst>
                                          <p:attrName>ppt_h</p:attrName>
                                        </p:attrNameLst>
                                      </p:cBhvr>
                                      <p:tavLst>
                                        <p:tav tm="0">
                                          <p:val>
                                            <p:fltVal val="0"/>
                                          </p:val>
                                        </p:tav>
                                        <p:tav tm="100000">
                                          <p:val>
                                            <p:strVal val="#ppt_h"/>
                                          </p:val>
                                        </p:tav>
                                      </p:tavLst>
                                    </p:anim>
                                    <p:animEffect transition="in" filter="fade">
                                      <p:cBhvr>
                                        <p:cTn id="34" dur="750"/>
                                        <p:tgtEl>
                                          <p:spTgt spid="22"/>
                                        </p:tgtEl>
                                      </p:cBhvr>
                                    </p:animEffect>
                                  </p:childTnLst>
                                </p:cTn>
                              </p:par>
                              <p:par>
                                <p:cTn id="35" presetID="53" presetClass="entr" presetSubtype="16" fill="hold" grpId="0" nodeType="withEffect">
                                  <p:stCondLst>
                                    <p:cond delay="1000"/>
                                  </p:stCondLst>
                                  <p:childTnLst>
                                    <p:set>
                                      <p:cBhvr>
                                        <p:cTn id="36" dur="1" fill="hold">
                                          <p:stCondLst>
                                            <p:cond delay="0"/>
                                          </p:stCondLst>
                                        </p:cTn>
                                        <p:tgtEl>
                                          <p:spTgt spid="24"/>
                                        </p:tgtEl>
                                        <p:attrNameLst>
                                          <p:attrName>style.visibility</p:attrName>
                                        </p:attrNameLst>
                                      </p:cBhvr>
                                      <p:to>
                                        <p:strVal val="visible"/>
                                      </p:to>
                                    </p:set>
                                    <p:anim calcmode="lin" valueType="num">
                                      <p:cBhvr>
                                        <p:cTn id="37" dur="750" fill="hold"/>
                                        <p:tgtEl>
                                          <p:spTgt spid="24"/>
                                        </p:tgtEl>
                                        <p:attrNameLst>
                                          <p:attrName>ppt_w</p:attrName>
                                        </p:attrNameLst>
                                      </p:cBhvr>
                                      <p:tavLst>
                                        <p:tav tm="0">
                                          <p:val>
                                            <p:fltVal val="0"/>
                                          </p:val>
                                        </p:tav>
                                        <p:tav tm="100000">
                                          <p:val>
                                            <p:strVal val="#ppt_w"/>
                                          </p:val>
                                        </p:tav>
                                      </p:tavLst>
                                    </p:anim>
                                    <p:anim calcmode="lin" valueType="num">
                                      <p:cBhvr>
                                        <p:cTn id="38" dur="750" fill="hold"/>
                                        <p:tgtEl>
                                          <p:spTgt spid="24"/>
                                        </p:tgtEl>
                                        <p:attrNameLst>
                                          <p:attrName>ppt_h</p:attrName>
                                        </p:attrNameLst>
                                      </p:cBhvr>
                                      <p:tavLst>
                                        <p:tav tm="0">
                                          <p:val>
                                            <p:fltVal val="0"/>
                                          </p:val>
                                        </p:tav>
                                        <p:tav tm="100000">
                                          <p:val>
                                            <p:strVal val="#ppt_h"/>
                                          </p:val>
                                        </p:tav>
                                      </p:tavLst>
                                    </p:anim>
                                    <p:animEffect transition="in" filter="fade">
                                      <p:cBhvr>
                                        <p:cTn id="39" dur="750"/>
                                        <p:tgtEl>
                                          <p:spTgt spid="24"/>
                                        </p:tgtEl>
                                      </p:cBhvr>
                                    </p:animEffect>
                                  </p:childTnLst>
                                </p:cTn>
                              </p:par>
                              <p:par>
                                <p:cTn id="40" presetID="53" presetClass="entr" presetSubtype="16" fill="hold" grpId="0" nodeType="withEffect">
                                  <p:stCondLst>
                                    <p:cond delay="1500"/>
                                  </p:stCondLst>
                                  <p:childTnLst>
                                    <p:set>
                                      <p:cBhvr>
                                        <p:cTn id="41" dur="1" fill="hold">
                                          <p:stCondLst>
                                            <p:cond delay="0"/>
                                          </p:stCondLst>
                                        </p:cTn>
                                        <p:tgtEl>
                                          <p:spTgt spid="13"/>
                                        </p:tgtEl>
                                        <p:attrNameLst>
                                          <p:attrName>style.visibility</p:attrName>
                                        </p:attrNameLst>
                                      </p:cBhvr>
                                      <p:to>
                                        <p:strVal val="visible"/>
                                      </p:to>
                                    </p:set>
                                    <p:anim calcmode="lin" valueType="num">
                                      <p:cBhvr>
                                        <p:cTn id="42" dur="750" fill="hold"/>
                                        <p:tgtEl>
                                          <p:spTgt spid="13"/>
                                        </p:tgtEl>
                                        <p:attrNameLst>
                                          <p:attrName>ppt_w</p:attrName>
                                        </p:attrNameLst>
                                      </p:cBhvr>
                                      <p:tavLst>
                                        <p:tav tm="0">
                                          <p:val>
                                            <p:fltVal val="0"/>
                                          </p:val>
                                        </p:tav>
                                        <p:tav tm="100000">
                                          <p:val>
                                            <p:strVal val="#ppt_w"/>
                                          </p:val>
                                        </p:tav>
                                      </p:tavLst>
                                    </p:anim>
                                    <p:anim calcmode="lin" valueType="num">
                                      <p:cBhvr>
                                        <p:cTn id="43" dur="750" fill="hold"/>
                                        <p:tgtEl>
                                          <p:spTgt spid="13"/>
                                        </p:tgtEl>
                                        <p:attrNameLst>
                                          <p:attrName>ppt_h</p:attrName>
                                        </p:attrNameLst>
                                      </p:cBhvr>
                                      <p:tavLst>
                                        <p:tav tm="0">
                                          <p:val>
                                            <p:fltVal val="0"/>
                                          </p:val>
                                        </p:tav>
                                        <p:tav tm="100000">
                                          <p:val>
                                            <p:strVal val="#ppt_h"/>
                                          </p:val>
                                        </p:tav>
                                      </p:tavLst>
                                    </p:anim>
                                    <p:animEffect transition="in" filter="fade">
                                      <p:cBhvr>
                                        <p:cTn id="44" dur="750"/>
                                        <p:tgtEl>
                                          <p:spTgt spid="13"/>
                                        </p:tgtEl>
                                      </p:cBhvr>
                                    </p:animEffect>
                                  </p:childTnLst>
                                </p:cTn>
                              </p:par>
                              <p:par>
                                <p:cTn id="45" presetID="53" presetClass="entr" presetSubtype="16" fill="hold" grpId="0" nodeType="withEffect">
                                  <p:stCondLst>
                                    <p:cond delay="2000"/>
                                  </p:stCondLst>
                                  <p:childTnLst>
                                    <p:set>
                                      <p:cBhvr>
                                        <p:cTn id="46" dur="1" fill="hold">
                                          <p:stCondLst>
                                            <p:cond delay="0"/>
                                          </p:stCondLst>
                                        </p:cTn>
                                        <p:tgtEl>
                                          <p:spTgt spid="23"/>
                                        </p:tgtEl>
                                        <p:attrNameLst>
                                          <p:attrName>style.visibility</p:attrName>
                                        </p:attrNameLst>
                                      </p:cBhvr>
                                      <p:to>
                                        <p:strVal val="visible"/>
                                      </p:to>
                                    </p:set>
                                    <p:anim calcmode="lin" valueType="num">
                                      <p:cBhvr>
                                        <p:cTn id="47" dur="750" fill="hold"/>
                                        <p:tgtEl>
                                          <p:spTgt spid="23"/>
                                        </p:tgtEl>
                                        <p:attrNameLst>
                                          <p:attrName>ppt_w</p:attrName>
                                        </p:attrNameLst>
                                      </p:cBhvr>
                                      <p:tavLst>
                                        <p:tav tm="0">
                                          <p:val>
                                            <p:fltVal val="0"/>
                                          </p:val>
                                        </p:tav>
                                        <p:tav tm="100000">
                                          <p:val>
                                            <p:strVal val="#ppt_w"/>
                                          </p:val>
                                        </p:tav>
                                      </p:tavLst>
                                    </p:anim>
                                    <p:anim calcmode="lin" valueType="num">
                                      <p:cBhvr>
                                        <p:cTn id="48" dur="750" fill="hold"/>
                                        <p:tgtEl>
                                          <p:spTgt spid="23"/>
                                        </p:tgtEl>
                                        <p:attrNameLst>
                                          <p:attrName>ppt_h</p:attrName>
                                        </p:attrNameLst>
                                      </p:cBhvr>
                                      <p:tavLst>
                                        <p:tav tm="0">
                                          <p:val>
                                            <p:fltVal val="0"/>
                                          </p:val>
                                        </p:tav>
                                        <p:tav tm="100000">
                                          <p:val>
                                            <p:strVal val="#ppt_h"/>
                                          </p:val>
                                        </p:tav>
                                      </p:tavLst>
                                    </p:anim>
                                    <p:animEffect transition="in" filter="fade">
                                      <p:cBhvr>
                                        <p:cTn id="49" dur="750"/>
                                        <p:tgtEl>
                                          <p:spTgt spid="23"/>
                                        </p:tgtEl>
                                      </p:cBhvr>
                                    </p:animEffect>
                                  </p:childTnLst>
                                </p:cTn>
                              </p:par>
                              <p:par>
                                <p:cTn id="50" presetID="53" presetClass="entr" presetSubtype="16" fill="hold" grpId="0" nodeType="withEffect">
                                  <p:stCondLst>
                                    <p:cond delay="2500"/>
                                  </p:stCondLst>
                                  <p:childTnLst>
                                    <p:set>
                                      <p:cBhvr>
                                        <p:cTn id="51" dur="1" fill="hold">
                                          <p:stCondLst>
                                            <p:cond delay="0"/>
                                          </p:stCondLst>
                                        </p:cTn>
                                        <p:tgtEl>
                                          <p:spTgt spid="25"/>
                                        </p:tgtEl>
                                        <p:attrNameLst>
                                          <p:attrName>style.visibility</p:attrName>
                                        </p:attrNameLst>
                                      </p:cBhvr>
                                      <p:to>
                                        <p:strVal val="visible"/>
                                      </p:to>
                                    </p:set>
                                    <p:anim calcmode="lin" valueType="num">
                                      <p:cBhvr>
                                        <p:cTn id="52" dur="750" fill="hold"/>
                                        <p:tgtEl>
                                          <p:spTgt spid="25"/>
                                        </p:tgtEl>
                                        <p:attrNameLst>
                                          <p:attrName>ppt_w</p:attrName>
                                        </p:attrNameLst>
                                      </p:cBhvr>
                                      <p:tavLst>
                                        <p:tav tm="0">
                                          <p:val>
                                            <p:fltVal val="0"/>
                                          </p:val>
                                        </p:tav>
                                        <p:tav tm="100000">
                                          <p:val>
                                            <p:strVal val="#ppt_w"/>
                                          </p:val>
                                        </p:tav>
                                      </p:tavLst>
                                    </p:anim>
                                    <p:anim calcmode="lin" valueType="num">
                                      <p:cBhvr>
                                        <p:cTn id="53" dur="750" fill="hold"/>
                                        <p:tgtEl>
                                          <p:spTgt spid="25"/>
                                        </p:tgtEl>
                                        <p:attrNameLst>
                                          <p:attrName>ppt_h</p:attrName>
                                        </p:attrNameLst>
                                      </p:cBhvr>
                                      <p:tavLst>
                                        <p:tav tm="0">
                                          <p:val>
                                            <p:fltVal val="0"/>
                                          </p:val>
                                        </p:tav>
                                        <p:tav tm="100000">
                                          <p:val>
                                            <p:strVal val="#ppt_h"/>
                                          </p:val>
                                        </p:tav>
                                      </p:tavLst>
                                    </p:anim>
                                    <p:animEffect transition="in" filter="fade">
                                      <p:cBhvr>
                                        <p:cTn id="54" dur="7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6" grpId="0" animBg="1"/>
      <p:bldP spid="9" grpId="0"/>
      <p:bldP spid="10" grpId="0" animBg="1"/>
      <p:bldP spid="8" grpId="0"/>
      <p:bldP spid="12" grpId="0" bldLvl="0" animBg="1"/>
      <p:bldP spid="13" grpId="0" bldLvl="0" animBg="1"/>
      <p:bldP spid="22" grpId="0" bldLvl="0" animBg="1"/>
      <p:bldP spid="23" grpId="0" bldLvl="0" animBg="1"/>
      <p:bldP spid="24" grpId="0" bldLvl="0" animBg="1"/>
      <p:bldP spid="2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服务体系</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椭圆 5"/>
          <p:cNvSpPr/>
          <p:nvPr/>
        </p:nvSpPr>
        <p:spPr>
          <a:xfrm>
            <a:off x="1457787" y="2034354"/>
            <a:ext cx="4224000" cy="4224000"/>
          </a:xfrm>
          <a:prstGeom prst="ellipse">
            <a:avLst/>
          </a:prstGeom>
          <a:noFill/>
          <a:ln w="12700">
            <a:solidFill>
              <a:schemeClr val="bg1">
                <a:lumMod val="50000"/>
              </a:schemeClr>
            </a:solidFill>
            <a:prstDash val="sysDash"/>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9" name="MH_Title_1"/>
          <p:cNvSpPr/>
          <p:nvPr>
            <p:custDataLst>
              <p:tags r:id="rId2"/>
            </p:custDataLst>
          </p:nvPr>
        </p:nvSpPr>
        <p:spPr>
          <a:xfrm>
            <a:off x="1150344" y="2368601"/>
            <a:ext cx="1092195" cy="1092195"/>
          </a:xfrm>
          <a:prstGeom prst="ellipse">
            <a:avLst/>
          </a:prstGeom>
          <a:solidFill>
            <a:srgbClr val="365F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rPr>
              <a:t>能源</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2" name="MH_Title_1"/>
          <p:cNvSpPr/>
          <p:nvPr>
            <p:custDataLst>
              <p:tags r:id="rId3"/>
            </p:custDataLst>
          </p:nvPr>
        </p:nvSpPr>
        <p:spPr>
          <a:xfrm>
            <a:off x="1169370" y="4580452"/>
            <a:ext cx="1092195" cy="1092195"/>
          </a:xfrm>
          <a:prstGeom prst="ellipse">
            <a:avLst/>
          </a:prstGeom>
          <a:solidFill>
            <a:srgbClr val="365F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en-US" altLang="zh-CN" sz="2000" b="1" dirty="0">
                <a:solidFill>
                  <a:prstClr val="white"/>
                </a:solidFill>
                <a:latin typeface="微软雅黑" panose="020B0503020204020204" pitchFamily="34" charset="-122"/>
                <a:ea typeface="微软雅黑" panose="020B0503020204020204" pitchFamily="34" charset="-122"/>
              </a:rPr>
              <a:t>5</a:t>
            </a:r>
            <a:r>
              <a:rPr lang="en-US" altLang="zh-CN" sz="2000" b="1" dirty="0">
                <a:solidFill>
                  <a:prstClr val="white"/>
                </a:solidFill>
                <a:latin typeface="微软雅黑" panose="020B0503020204020204" pitchFamily="34" charset="-122"/>
                <a:ea typeface="微软雅黑" panose="020B0503020204020204" pitchFamily="34" charset="-122"/>
              </a:rPr>
              <a:t>G+</a:t>
            </a:r>
            <a:endParaRPr lang="en-US" altLang="zh-CN" sz="2000" b="1" dirty="0">
              <a:solidFill>
                <a:prstClr val="white"/>
              </a:solidFill>
              <a:latin typeface="微软雅黑" panose="020B0503020204020204" pitchFamily="34" charset="-122"/>
              <a:ea typeface="微软雅黑" panose="020B0503020204020204" pitchFamily="34" charset="-122"/>
            </a:endParaRPr>
          </a:p>
        </p:txBody>
      </p:sp>
      <p:sp>
        <p:nvSpPr>
          <p:cNvPr id="15" name="MH_Title_1"/>
          <p:cNvSpPr/>
          <p:nvPr>
            <p:custDataLst>
              <p:tags r:id="rId4"/>
            </p:custDataLst>
          </p:nvPr>
        </p:nvSpPr>
        <p:spPr>
          <a:xfrm>
            <a:off x="3014176" y="1317070"/>
            <a:ext cx="1092195" cy="1092195"/>
          </a:xfrm>
          <a:prstGeom prst="ellipse">
            <a:avLst/>
          </a:prstGeom>
          <a:solidFill>
            <a:srgbClr val="365F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rPr>
              <a:t>农业</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18" name="MH_Title_1"/>
          <p:cNvSpPr/>
          <p:nvPr>
            <p:custDataLst>
              <p:tags r:id="rId5"/>
            </p:custDataLst>
          </p:nvPr>
        </p:nvSpPr>
        <p:spPr>
          <a:xfrm>
            <a:off x="3113576" y="5672647"/>
            <a:ext cx="1092195" cy="1092195"/>
          </a:xfrm>
          <a:prstGeom prst="ellipse">
            <a:avLst/>
          </a:prstGeom>
          <a:solidFill>
            <a:srgbClr val="365F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rPr>
              <a:t>互联</a:t>
            </a:r>
            <a:r>
              <a:rPr lang="zh-CN" altLang="en-US" sz="2000" b="1" dirty="0">
                <a:solidFill>
                  <a:prstClr val="white"/>
                </a:solidFill>
                <a:latin typeface="微软雅黑" panose="020B0503020204020204" pitchFamily="34" charset="-122"/>
                <a:ea typeface="微软雅黑" panose="020B0503020204020204" pitchFamily="34" charset="-122"/>
              </a:rPr>
              <a:t>网</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1" name="MH_Title_1"/>
          <p:cNvSpPr/>
          <p:nvPr>
            <p:custDataLst>
              <p:tags r:id="rId6"/>
            </p:custDataLst>
          </p:nvPr>
        </p:nvSpPr>
        <p:spPr>
          <a:xfrm>
            <a:off x="4878009" y="2368600"/>
            <a:ext cx="1092195" cy="1092195"/>
          </a:xfrm>
          <a:prstGeom prst="ellipse">
            <a:avLst/>
          </a:prstGeom>
          <a:solidFill>
            <a:srgbClr val="365F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rPr>
              <a:t>环保</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4" name="MH_Title_1"/>
          <p:cNvSpPr/>
          <p:nvPr>
            <p:custDataLst>
              <p:tags r:id="rId7"/>
            </p:custDataLst>
          </p:nvPr>
        </p:nvSpPr>
        <p:spPr>
          <a:xfrm>
            <a:off x="4938639" y="4580451"/>
            <a:ext cx="1092195" cy="1092195"/>
          </a:xfrm>
          <a:prstGeom prst="ellipse">
            <a:avLst/>
          </a:prstGeom>
          <a:solidFill>
            <a:srgbClr val="365F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lIns="0" tIns="0" rIns="0" bIns="0" anchor="ctr"/>
          <a:lstStyle/>
          <a:p>
            <a:pPr algn="ctr"/>
            <a:r>
              <a:rPr lang="zh-CN" altLang="en-US" sz="2000" b="1" dirty="0">
                <a:solidFill>
                  <a:prstClr val="white"/>
                </a:solidFill>
                <a:latin typeface="微软雅黑" panose="020B0503020204020204" pitchFamily="34" charset="-122"/>
                <a:ea typeface="微软雅黑" panose="020B0503020204020204" pitchFamily="34" charset="-122"/>
              </a:rPr>
              <a:t>工业</a:t>
            </a:r>
            <a:endParaRPr lang="zh-CN" altLang="en-US" sz="2000" b="1" dirty="0">
              <a:solidFill>
                <a:prstClr val="white"/>
              </a:solidFill>
              <a:latin typeface="微软雅黑" panose="020B0503020204020204" pitchFamily="34" charset="-122"/>
              <a:ea typeface="微软雅黑" panose="020B0503020204020204" pitchFamily="34" charset="-122"/>
            </a:endParaRPr>
          </a:p>
        </p:txBody>
      </p:sp>
      <p:sp>
        <p:nvSpPr>
          <p:cNvPr id="25" name="圆角矩形 24"/>
          <p:cNvSpPr/>
          <p:nvPr/>
        </p:nvSpPr>
        <p:spPr>
          <a:xfrm>
            <a:off x="7337576" y="1586039"/>
            <a:ext cx="3896378" cy="4820832"/>
          </a:xfrm>
          <a:prstGeom prst="roundRect">
            <a:avLst/>
          </a:prstGeom>
          <a:noFill/>
          <a:ln w="12700">
            <a:solidFill>
              <a:schemeClr val="bg1">
                <a:lumMod val="6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cs typeface="+mn-ea"/>
              <a:sym typeface="+mn-lt"/>
            </a:endParaRPr>
          </a:p>
        </p:txBody>
      </p:sp>
      <p:grpSp>
        <p:nvGrpSpPr>
          <p:cNvPr id="7" name="组合 6"/>
          <p:cNvGrpSpPr/>
          <p:nvPr/>
        </p:nvGrpSpPr>
        <p:grpSpPr>
          <a:xfrm>
            <a:off x="8346481" y="1363178"/>
            <a:ext cx="2100436" cy="473552"/>
            <a:chOff x="8346481" y="1363178"/>
            <a:chExt cx="2100436" cy="473552"/>
          </a:xfrm>
        </p:grpSpPr>
        <p:sp>
          <p:nvSpPr>
            <p:cNvPr id="27" name="圆角矩形 26"/>
            <p:cNvSpPr/>
            <p:nvPr/>
          </p:nvSpPr>
          <p:spPr>
            <a:xfrm>
              <a:off x="8346481" y="1363178"/>
              <a:ext cx="2100436" cy="473552"/>
            </a:xfrm>
            <a:prstGeom prst="roundRect">
              <a:avLst/>
            </a:prstGeom>
            <a:solidFill>
              <a:schemeClr val="bg1">
                <a:lumMod val="75000"/>
              </a:schemeClr>
            </a:solidFill>
            <a:ln w="15875">
              <a:gradFill>
                <a:gsLst>
                  <a:gs pos="100000">
                    <a:schemeClr val="bg1">
                      <a:lumMod val="85000"/>
                    </a:schemeClr>
                  </a:gs>
                  <a:gs pos="0">
                    <a:schemeClr val="bg1"/>
                  </a:gs>
                </a:gsLst>
                <a:lin ang="81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sym typeface="+mn-lt"/>
              </a:endParaRPr>
            </a:p>
          </p:txBody>
        </p:sp>
        <p:sp>
          <p:nvSpPr>
            <p:cNvPr id="28" name="TextBox 70"/>
            <p:cNvSpPr txBox="1"/>
            <p:nvPr/>
          </p:nvSpPr>
          <p:spPr>
            <a:xfrm>
              <a:off x="8381343" y="1388854"/>
              <a:ext cx="2001583" cy="440839"/>
            </a:xfrm>
            <a:prstGeom prst="rect">
              <a:avLst/>
            </a:prstGeom>
            <a:noFill/>
            <a:ln w="127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ctr">
                <a:defRPr>
                  <a:solidFill>
                    <a:prstClr val="white"/>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2400" b="1" dirty="0">
                  <a:solidFill>
                    <a:schemeClr val="bg1"/>
                  </a:solidFill>
                  <a:latin typeface="微软雅黑" panose="020B0503020204020204" pitchFamily="34" charset="-122"/>
                  <a:ea typeface="微软雅黑" panose="020B0503020204020204" pitchFamily="34" charset="-122"/>
                  <a:sym typeface="+mn-lt"/>
                </a:rPr>
                <a:t>服务体系</a:t>
              </a:r>
              <a:endParaRPr lang="zh-CN" altLang="en-US" sz="2400" b="1" dirty="0">
                <a:solidFill>
                  <a:schemeClr val="bg1"/>
                </a:solidFill>
                <a:latin typeface="微软雅黑" panose="020B0503020204020204" pitchFamily="34" charset="-122"/>
                <a:ea typeface="微软雅黑" panose="020B0503020204020204" pitchFamily="34" charset="-122"/>
                <a:sym typeface="+mn-lt"/>
              </a:endParaRPr>
            </a:p>
          </p:txBody>
        </p:sp>
      </p:grpSp>
      <p:sp>
        <p:nvSpPr>
          <p:cNvPr id="29" name="椭圆 28"/>
          <p:cNvSpPr/>
          <p:nvPr/>
        </p:nvSpPr>
        <p:spPr bwMode="auto">
          <a:xfrm>
            <a:off x="7930346" y="2020672"/>
            <a:ext cx="424473" cy="424566"/>
          </a:xfrm>
          <a:prstGeom prst="ellipse">
            <a:avLst/>
          </a:prstGeom>
          <a:solidFill>
            <a:srgbClr val="DCDCDC"/>
          </a:solidFill>
          <a:ln w="15875">
            <a:gradFill>
              <a:gsLst>
                <a:gs pos="100000">
                  <a:schemeClr val="bg1">
                    <a:lumMod val="85000"/>
                  </a:schemeClr>
                </a:gs>
                <a:gs pos="0">
                  <a:schemeClr val="bg1"/>
                </a:gs>
              </a:gsLst>
              <a:lin ang="81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sym typeface="+mn-lt"/>
            </a:endParaRPr>
          </a:p>
        </p:txBody>
      </p:sp>
      <p:sp>
        <p:nvSpPr>
          <p:cNvPr id="30" name="椭圆 29"/>
          <p:cNvSpPr/>
          <p:nvPr/>
        </p:nvSpPr>
        <p:spPr bwMode="auto">
          <a:xfrm>
            <a:off x="9285764" y="1997835"/>
            <a:ext cx="314922" cy="314990"/>
          </a:xfrm>
          <a:prstGeom prst="ellipse">
            <a:avLst/>
          </a:prstGeom>
          <a:solidFill>
            <a:srgbClr val="DCDCDC"/>
          </a:solidFill>
          <a:ln w="15875">
            <a:gradFill>
              <a:gsLst>
                <a:gs pos="100000">
                  <a:schemeClr val="bg1">
                    <a:lumMod val="85000"/>
                  </a:schemeClr>
                </a:gs>
                <a:gs pos="0">
                  <a:schemeClr val="bg1"/>
                </a:gs>
              </a:gsLst>
              <a:lin ang="81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sym typeface="+mn-lt"/>
            </a:endParaRPr>
          </a:p>
        </p:txBody>
      </p:sp>
      <p:sp>
        <p:nvSpPr>
          <p:cNvPr id="31" name="椭圆 30"/>
          <p:cNvSpPr/>
          <p:nvPr/>
        </p:nvSpPr>
        <p:spPr bwMode="auto">
          <a:xfrm>
            <a:off x="9865318" y="2232988"/>
            <a:ext cx="224997" cy="225047"/>
          </a:xfrm>
          <a:prstGeom prst="ellipse">
            <a:avLst/>
          </a:prstGeom>
          <a:solidFill>
            <a:srgbClr val="365FA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sym typeface="+mn-lt"/>
            </a:endParaRPr>
          </a:p>
        </p:txBody>
      </p:sp>
      <p:sp>
        <p:nvSpPr>
          <p:cNvPr id="33" name="椭圆 32"/>
          <p:cNvSpPr/>
          <p:nvPr/>
        </p:nvSpPr>
        <p:spPr bwMode="auto">
          <a:xfrm>
            <a:off x="11066612" y="1473531"/>
            <a:ext cx="224997" cy="225047"/>
          </a:xfrm>
          <a:prstGeom prst="ellipse">
            <a:avLst/>
          </a:prstGeom>
          <a:solidFill>
            <a:srgbClr val="365FA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sym typeface="+mn-lt"/>
            </a:endParaRPr>
          </a:p>
        </p:txBody>
      </p:sp>
      <p:sp>
        <p:nvSpPr>
          <p:cNvPr id="34" name="椭圆 33"/>
          <p:cNvSpPr/>
          <p:nvPr/>
        </p:nvSpPr>
        <p:spPr bwMode="auto">
          <a:xfrm>
            <a:off x="8030084" y="1595819"/>
            <a:ext cx="224997" cy="225047"/>
          </a:xfrm>
          <a:prstGeom prst="ellipse">
            <a:avLst/>
          </a:prstGeom>
          <a:solidFill>
            <a:srgbClr val="365FAA"/>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rgbClr val="C00000"/>
              </a:solidFill>
              <a:cs typeface="+mn-ea"/>
              <a:sym typeface="+mn-lt"/>
            </a:endParaRPr>
          </a:p>
        </p:txBody>
      </p:sp>
      <p:sp>
        <p:nvSpPr>
          <p:cNvPr id="35" name="椭圆 34"/>
          <p:cNvSpPr/>
          <p:nvPr/>
        </p:nvSpPr>
        <p:spPr bwMode="auto">
          <a:xfrm>
            <a:off x="8853772" y="2213853"/>
            <a:ext cx="224997" cy="225047"/>
          </a:xfrm>
          <a:prstGeom prst="ellipse">
            <a:avLst/>
          </a:prstGeom>
          <a:solidFill>
            <a:srgbClr val="365FA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sym typeface="+mn-lt"/>
            </a:endParaRPr>
          </a:p>
        </p:txBody>
      </p:sp>
      <p:sp>
        <p:nvSpPr>
          <p:cNvPr id="36" name="椭圆 35"/>
          <p:cNvSpPr/>
          <p:nvPr/>
        </p:nvSpPr>
        <p:spPr bwMode="auto">
          <a:xfrm>
            <a:off x="7452482" y="1495283"/>
            <a:ext cx="424473" cy="424566"/>
          </a:xfrm>
          <a:prstGeom prst="ellipse">
            <a:avLst/>
          </a:prstGeom>
          <a:solidFill>
            <a:srgbClr val="365FA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sym typeface="+mn-lt"/>
            </a:endParaRPr>
          </a:p>
        </p:txBody>
      </p:sp>
      <p:sp>
        <p:nvSpPr>
          <p:cNvPr id="37" name="椭圆 36"/>
          <p:cNvSpPr/>
          <p:nvPr/>
        </p:nvSpPr>
        <p:spPr bwMode="auto">
          <a:xfrm>
            <a:off x="10552254" y="1708340"/>
            <a:ext cx="224997" cy="225047"/>
          </a:xfrm>
          <a:prstGeom prst="ellipse">
            <a:avLst/>
          </a:prstGeom>
          <a:solidFill>
            <a:srgbClr val="DCDCDC"/>
          </a:solidFill>
          <a:ln w="15875">
            <a:gradFill>
              <a:gsLst>
                <a:gs pos="100000">
                  <a:schemeClr val="bg1">
                    <a:lumMod val="85000"/>
                  </a:schemeClr>
                </a:gs>
                <a:gs pos="0">
                  <a:schemeClr val="bg1"/>
                </a:gs>
              </a:gsLst>
              <a:lin ang="8100000" scaled="0"/>
            </a:grad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sym typeface="+mn-lt"/>
            </a:endParaRPr>
          </a:p>
        </p:txBody>
      </p:sp>
      <p:sp>
        <p:nvSpPr>
          <p:cNvPr id="38" name="椭圆 37"/>
          <p:cNvSpPr/>
          <p:nvPr/>
        </p:nvSpPr>
        <p:spPr bwMode="auto">
          <a:xfrm>
            <a:off x="10660698" y="2030336"/>
            <a:ext cx="424473" cy="424566"/>
          </a:xfrm>
          <a:prstGeom prst="ellipse">
            <a:avLst/>
          </a:prstGeom>
          <a:solidFill>
            <a:srgbClr val="365FAA"/>
          </a:solidFill>
          <a:ln w="158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sym typeface="+mn-lt"/>
            </a:endParaRPr>
          </a:p>
        </p:txBody>
      </p:sp>
      <p:sp>
        <p:nvSpPr>
          <p:cNvPr id="39" name="MH_Other_2"/>
          <p:cNvSpPr/>
          <p:nvPr>
            <p:custDataLst>
              <p:tags r:id="rId8"/>
            </p:custDataLst>
          </p:nvPr>
        </p:nvSpPr>
        <p:spPr>
          <a:xfrm>
            <a:off x="2488467" y="2978079"/>
            <a:ext cx="2400000" cy="2400000"/>
          </a:xfrm>
          <a:prstGeom prst="ellipse">
            <a:avLst/>
          </a:prstGeom>
          <a:solidFill>
            <a:schemeClr val="bg1">
              <a:lumMod val="95000"/>
            </a:schemeClr>
          </a:solidFill>
          <a:ln w="63500">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prstClr val="white"/>
              </a:solidFill>
            </a:endParaRPr>
          </a:p>
        </p:txBody>
      </p:sp>
      <p:sp>
        <p:nvSpPr>
          <p:cNvPr id="40" name="MH_Other_9"/>
          <p:cNvSpPr/>
          <p:nvPr>
            <p:custDataLst>
              <p:tags r:id="rId9"/>
            </p:custDataLst>
          </p:nvPr>
        </p:nvSpPr>
        <p:spPr>
          <a:xfrm>
            <a:off x="2956659" y="3413289"/>
            <a:ext cx="1463616" cy="1466129"/>
          </a:xfrm>
          <a:prstGeom prst="ellipse">
            <a:avLst/>
          </a:prstGeom>
          <a:solidFill>
            <a:srgbClr val="DADBDB"/>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a:defRPr/>
            </a:pPr>
            <a:r>
              <a:rPr lang="zh-CN" altLang="en-US" sz="4000" dirty="0">
                <a:solidFill>
                  <a:schemeClr val="tx1">
                    <a:lumMod val="85000"/>
                    <a:lumOff val="15000"/>
                  </a:schemeClr>
                </a:solidFill>
                <a:latin typeface="微软雅黑" panose="020B0503020204020204" pitchFamily="34" charset="-122"/>
                <a:ea typeface="微软雅黑" panose="020B0503020204020204" pitchFamily="34" charset="-122"/>
              </a:rPr>
              <a:t>服务</a:t>
            </a:r>
            <a:endParaRPr lang="zh-CN" altLang="en-US" sz="40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42" name="TextBox 79"/>
          <p:cNvSpPr txBox="1"/>
          <p:nvPr/>
        </p:nvSpPr>
        <p:spPr>
          <a:xfrm>
            <a:off x="7568283" y="2754230"/>
            <a:ext cx="3516888" cy="3504124"/>
          </a:xfrm>
          <a:prstGeom prst="rect">
            <a:avLst/>
          </a:prstGeom>
          <a:noFill/>
          <a:ln w="9525">
            <a:noFill/>
            <a:miter lim="800000"/>
          </a:ln>
          <a:effectLst/>
          <a:extLst>
            <a:ext uri="{909E8E84-426E-40DD-AFC4-6F175D3DCCD1}">
              <a14:hiddenFill xmlns:a14="http://schemas.microsoft.com/office/drawing/2010/main">
                <a:solidFill>
                  <a:srgbClr val="FFFFFF"/>
                </a:solidFill>
              </a14:hiddenFill>
            </a:ext>
          </a:extLst>
        </p:spPr>
        <p:txBody>
          <a:bodyPr>
            <a:noAutofit/>
          </a:bodyPr>
          <a:lstStyle>
            <a:defPPr>
              <a:defRPr lang="zh-CN"/>
            </a:defPPr>
            <a:lvl1pPr fontAlgn="base">
              <a:lnSpc>
                <a:spcPct val="120000"/>
              </a:lnSpc>
              <a:spcBef>
                <a:spcPct val="0"/>
              </a:spcBef>
              <a:spcAft>
                <a:spcPct val="0"/>
              </a:spcAft>
              <a:defRPr sz="1100">
                <a:solidFill>
                  <a:schemeClr val="tx1">
                    <a:lumMod val="50000"/>
                    <a:lumOff val="50000"/>
                  </a:schemeClr>
                </a:solidFill>
                <a:cs typeface="+mn-ea"/>
              </a:defRPr>
            </a:lvl1pPr>
          </a:lstStyle>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安徽恒信通智能科技股份有限公司致力与智慧农业，智慧环保，智慧工厂，工业互联，智慧能源，智慧运维，公司以科技创新之中心。研发项目涵盖环保、物联网、水帆，助力中国数字化大发展之舟乘风破</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r>
              <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rPr>
              <a:t>利、农业、新能源等多行业多领域，推浪、启程远航。</a:t>
            </a: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a:p>
            <a:pPr>
              <a:lnSpc>
                <a:spcPct val="150000"/>
              </a:lnSpc>
            </a:pPr>
            <a:endParaRPr lang="zh-CN" altLang="en-US" sz="14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1000" fill="hold"/>
                                        <p:tgtEl>
                                          <p:spTgt spid="39"/>
                                        </p:tgtEl>
                                        <p:attrNameLst>
                                          <p:attrName>ppt_w</p:attrName>
                                        </p:attrNameLst>
                                      </p:cBhvr>
                                      <p:tavLst>
                                        <p:tav tm="0">
                                          <p:val>
                                            <p:fltVal val="0"/>
                                          </p:val>
                                        </p:tav>
                                        <p:tav tm="100000">
                                          <p:val>
                                            <p:strVal val="#ppt_w"/>
                                          </p:val>
                                        </p:tav>
                                      </p:tavLst>
                                    </p:anim>
                                    <p:anim calcmode="lin" valueType="num">
                                      <p:cBhvr>
                                        <p:cTn id="8" dur="1000" fill="hold"/>
                                        <p:tgtEl>
                                          <p:spTgt spid="39"/>
                                        </p:tgtEl>
                                        <p:attrNameLst>
                                          <p:attrName>ppt_h</p:attrName>
                                        </p:attrNameLst>
                                      </p:cBhvr>
                                      <p:tavLst>
                                        <p:tav tm="0">
                                          <p:val>
                                            <p:fltVal val="0"/>
                                          </p:val>
                                        </p:tav>
                                        <p:tav tm="100000">
                                          <p:val>
                                            <p:strVal val="#ppt_h"/>
                                          </p:val>
                                        </p:tav>
                                      </p:tavLst>
                                    </p:anim>
                                    <p:animEffect transition="in" filter="fade">
                                      <p:cBhvr>
                                        <p:cTn id="9" dur="1000"/>
                                        <p:tgtEl>
                                          <p:spTgt spid="39"/>
                                        </p:tgtEl>
                                      </p:cBhvr>
                                    </p:animEffect>
                                  </p:childTnLst>
                                </p:cTn>
                              </p:par>
                            </p:childTnLst>
                          </p:cTn>
                        </p:par>
                        <p:par>
                          <p:cTn id="10" fill="hold">
                            <p:stCondLst>
                              <p:cond delay="1000"/>
                            </p:stCondLst>
                            <p:childTnLst>
                              <p:par>
                                <p:cTn id="11" presetID="52" presetClass="entr" presetSubtype="0" fill="hold" grpId="0" nodeType="afterEffect">
                                  <p:stCondLst>
                                    <p:cond delay="0"/>
                                  </p:stCondLst>
                                  <p:childTnLst>
                                    <p:set>
                                      <p:cBhvr>
                                        <p:cTn id="12" dur="1" fill="hold">
                                          <p:stCondLst>
                                            <p:cond delay="0"/>
                                          </p:stCondLst>
                                        </p:cTn>
                                        <p:tgtEl>
                                          <p:spTgt spid="40"/>
                                        </p:tgtEl>
                                        <p:attrNameLst>
                                          <p:attrName>style.visibility</p:attrName>
                                        </p:attrNameLst>
                                      </p:cBhvr>
                                      <p:to>
                                        <p:strVal val="visible"/>
                                      </p:to>
                                    </p:set>
                                    <p:animScale>
                                      <p:cBhvr>
                                        <p:cTn id="13" dur="1250" decel="50000" fill="hold">
                                          <p:stCondLst>
                                            <p:cond delay="0"/>
                                          </p:stCondLst>
                                        </p:cTn>
                                        <p:tgtEl>
                                          <p:spTgt spid="40"/>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4" dur="1250" decel="50000" fill="hold">
                                          <p:stCondLst>
                                            <p:cond delay="0"/>
                                          </p:stCondLst>
                                        </p:cTn>
                                        <p:tgtEl>
                                          <p:spTgt spid="40"/>
                                        </p:tgtEl>
                                        <p:attrNameLst>
                                          <p:attrName>ppt_x</p:attrName>
                                          <p:attrName>ppt_y</p:attrName>
                                        </p:attrNameLst>
                                      </p:cBhvr>
                                    </p:animMotion>
                                    <p:animEffect transition="in" filter="fade">
                                      <p:cBhvr>
                                        <p:cTn id="15" dur="1250"/>
                                        <p:tgtEl>
                                          <p:spTgt spid="40"/>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wheel(1)">
                                      <p:cBhvr>
                                        <p:cTn id="18" dur="2750"/>
                                        <p:tgtEl>
                                          <p:spTgt spid="6"/>
                                        </p:tgtEl>
                                      </p:cBhvr>
                                    </p:animEffect>
                                  </p:childTnLst>
                                </p:cTn>
                              </p:par>
                            </p:childTnLst>
                          </p:cTn>
                        </p:par>
                        <p:par>
                          <p:cTn id="19" fill="hold">
                            <p:stCondLst>
                              <p:cond delay="2500"/>
                            </p:stCondLst>
                            <p:childTnLst>
                              <p:par>
                                <p:cTn id="20" presetID="9" presetClass="entr" presetSubtype="0" fill="hold" grpId="0" nodeType="after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dissolve">
                                      <p:cBhvr>
                                        <p:cTn id="22" dur="500"/>
                                        <p:tgtEl>
                                          <p:spTgt spid="15"/>
                                        </p:tgtEl>
                                      </p:cBhvr>
                                    </p:animEffect>
                                  </p:childTnLst>
                                </p:cTn>
                              </p:par>
                              <p:par>
                                <p:cTn id="23" presetID="9" presetClass="entr" presetSubtype="0" fill="hold" grpId="0" nodeType="withEffect">
                                  <p:stCondLst>
                                    <p:cond delay="250"/>
                                  </p:stCondLst>
                                  <p:childTnLst>
                                    <p:set>
                                      <p:cBhvr>
                                        <p:cTn id="24" dur="1" fill="hold">
                                          <p:stCondLst>
                                            <p:cond delay="0"/>
                                          </p:stCondLst>
                                        </p:cTn>
                                        <p:tgtEl>
                                          <p:spTgt spid="21"/>
                                        </p:tgtEl>
                                        <p:attrNameLst>
                                          <p:attrName>style.visibility</p:attrName>
                                        </p:attrNameLst>
                                      </p:cBhvr>
                                      <p:to>
                                        <p:strVal val="visible"/>
                                      </p:to>
                                    </p:set>
                                    <p:animEffect transition="in" filter="dissolve">
                                      <p:cBhvr>
                                        <p:cTn id="25" dur="500"/>
                                        <p:tgtEl>
                                          <p:spTgt spid="21"/>
                                        </p:tgtEl>
                                      </p:cBhvr>
                                    </p:animEffect>
                                  </p:childTnLst>
                                </p:cTn>
                              </p:par>
                              <p:par>
                                <p:cTn id="26" presetID="9" presetClass="entr" presetSubtype="0" fill="hold" grpId="0" nodeType="withEffect">
                                  <p:stCondLst>
                                    <p:cond delay="500"/>
                                  </p:stCondLst>
                                  <p:childTnLst>
                                    <p:set>
                                      <p:cBhvr>
                                        <p:cTn id="27" dur="1" fill="hold">
                                          <p:stCondLst>
                                            <p:cond delay="0"/>
                                          </p:stCondLst>
                                        </p:cTn>
                                        <p:tgtEl>
                                          <p:spTgt spid="24"/>
                                        </p:tgtEl>
                                        <p:attrNameLst>
                                          <p:attrName>style.visibility</p:attrName>
                                        </p:attrNameLst>
                                      </p:cBhvr>
                                      <p:to>
                                        <p:strVal val="visible"/>
                                      </p:to>
                                    </p:set>
                                    <p:animEffect transition="in" filter="dissolve">
                                      <p:cBhvr>
                                        <p:cTn id="28" dur="500"/>
                                        <p:tgtEl>
                                          <p:spTgt spid="24"/>
                                        </p:tgtEl>
                                      </p:cBhvr>
                                    </p:animEffect>
                                  </p:childTnLst>
                                </p:cTn>
                              </p:par>
                              <p:par>
                                <p:cTn id="29" presetID="9" presetClass="entr" presetSubtype="0" fill="hold" grpId="0" nodeType="withEffect">
                                  <p:stCondLst>
                                    <p:cond delay="750"/>
                                  </p:stCondLst>
                                  <p:childTnLst>
                                    <p:set>
                                      <p:cBhvr>
                                        <p:cTn id="30" dur="1" fill="hold">
                                          <p:stCondLst>
                                            <p:cond delay="0"/>
                                          </p:stCondLst>
                                        </p:cTn>
                                        <p:tgtEl>
                                          <p:spTgt spid="18"/>
                                        </p:tgtEl>
                                        <p:attrNameLst>
                                          <p:attrName>style.visibility</p:attrName>
                                        </p:attrNameLst>
                                      </p:cBhvr>
                                      <p:to>
                                        <p:strVal val="visible"/>
                                      </p:to>
                                    </p:set>
                                    <p:animEffect transition="in" filter="dissolve">
                                      <p:cBhvr>
                                        <p:cTn id="31" dur="500"/>
                                        <p:tgtEl>
                                          <p:spTgt spid="18"/>
                                        </p:tgtEl>
                                      </p:cBhvr>
                                    </p:animEffect>
                                  </p:childTnLst>
                                </p:cTn>
                              </p:par>
                              <p:par>
                                <p:cTn id="32" presetID="9" presetClass="entr" presetSubtype="0" fill="hold" grpId="0" nodeType="withEffect">
                                  <p:stCondLst>
                                    <p:cond delay="1000"/>
                                  </p:stCondLst>
                                  <p:childTnLst>
                                    <p:set>
                                      <p:cBhvr>
                                        <p:cTn id="33" dur="1" fill="hold">
                                          <p:stCondLst>
                                            <p:cond delay="0"/>
                                          </p:stCondLst>
                                        </p:cTn>
                                        <p:tgtEl>
                                          <p:spTgt spid="12"/>
                                        </p:tgtEl>
                                        <p:attrNameLst>
                                          <p:attrName>style.visibility</p:attrName>
                                        </p:attrNameLst>
                                      </p:cBhvr>
                                      <p:to>
                                        <p:strVal val="visible"/>
                                      </p:to>
                                    </p:set>
                                    <p:animEffect transition="in" filter="dissolve">
                                      <p:cBhvr>
                                        <p:cTn id="34" dur="500"/>
                                        <p:tgtEl>
                                          <p:spTgt spid="12"/>
                                        </p:tgtEl>
                                      </p:cBhvr>
                                    </p:animEffect>
                                  </p:childTnLst>
                                </p:cTn>
                              </p:par>
                              <p:par>
                                <p:cTn id="35" presetID="9" presetClass="entr" presetSubtype="0" fill="hold" grpId="0" nodeType="withEffect">
                                  <p:stCondLst>
                                    <p:cond delay="1250"/>
                                  </p:stCondLst>
                                  <p:childTnLst>
                                    <p:set>
                                      <p:cBhvr>
                                        <p:cTn id="36" dur="1" fill="hold">
                                          <p:stCondLst>
                                            <p:cond delay="0"/>
                                          </p:stCondLst>
                                        </p:cTn>
                                        <p:tgtEl>
                                          <p:spTgt spid="9"/>
                                        </p:tgtEl>
                                        <p:attrNameLst>
                                          <p:attrName>style.visibility</p:attrName>
                                        </p:attrNameLst>
                                      </p:cBhvr>
                                      <p:to>
                                        <p:strVal val="visible"/>
                                      </p:to>
                                    </p:set>
                                    <p:animEffect transition="in" filter="dissolve">
                                      <p:cBhvr>
                                        <p:cTn id="37" dur="500"/>
                                        <p:tgtEl>
                                          <p:spTgt spid="9"/>
                                        </p:tgtEl>
                                      </p:cBhvr>
                                    </p:animEffect>
                                  </p:childTnLst>
                                </p:cTn>
                              </p:par>
                            </p:childTnLst>
                          </p:cTn>
                        </p:par>
                        <p:par>
                          <p:cTn id="38" fill="hold">
                            <p:stCondLst>
                              <p:cond delay="3000"/>
                            </p:stCondLst>
                            <p:childTnLst>
                              <p:par>
                                <p:cTn id="39" presetID="10" presetClass="entr" presetSubtype="0" fill="hold" grpId="0" nodeType="afterEffect">
                                  <p:stCondLst>
                                    <p:cond delay="0"/>
                                  </p:stCondLst>
                                  <p:childTnLst>
                                    <p:set>
                                      <p:cBhvr>
                                        <p:cTn id="40" dur="1" fill="hold">
                                          <p:stCondLst>
                                            <p:cond delay="0"/>
                                          </p:stCondLst>
                                        </p:cTn>
                                        <p:tgtEl>
                                          <p:spTgt spid="25"/>
                                        </p:tgtEl>
                                        <p:attrNameLst>
                                          <p:attrName>style.visibility</p:attrName>
                                        </p:attrNameLst>
                                      </p:cBhvr>
                                      <p:to>
                                        <p:strVal val="visible"/>
                                      </p:to>
                                    </p:set>
                                    <p:animEffect transition="in" filter="fade">
                                      <p:cBhvr>
                                        <p:cTn id="41" dur="500"/>
                                        <p:tgtEl>
                                          <p:spTgt spid="25"/>
                                        </p:tgtEl>
                                      </p:cBhvr>
                                    </p:animEffect>
                                  </p:childTnLst>
                                </p:cTn>
                              </p:par>
                            </p:childTnLst>
                          </p:cTn>
                        </p:par>
                        <p:par>
                          <p:cTn id="42" fill="hold">
                            <p:stCondLst>
                              <p:cond delay="3500"/>
                            </p:stCondLst>
                            <p:childTnLst>
                              <p:par>
                                <p:cTn id="43" presetID="47" presetClass="entr" presetSubtype="0"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fade">
                                      <p:cBhvr>
                                        <p:cTn id="45" dur="1000"/>
                                        <p:tgtEl>
                                          <p:spTgt spid="7"/>
                                        </p:tgtEl>
                                      </p:cBhvr>
                                    </p:animEffect>
                                    <p:anim calcmode="lin" valueType="num">
                                      <p:cBhvr>
                                        <p:cTn id="46" dur="1000" fill="hold"/>
                                        <p:tgtEl>
                                          <p:spTgt spid="7"/>
                                        </p:tgtEl>
                                        <p:attrNameLst>
                                          <p:attrName>ppt_x</p:attrName>
                                        </p:attrNameLst>
                                      </p:cBhvr>
                                      <p:tavLst>
                                        <p:tav tm="0">
                                          <p:val>
                                            <p:strVal val="#ppt_x"/>
                                          </p:val>
                                        </p:tav>
                                        <p:tav tm="100000">
                                          <p:val>
                                            <p:strVal val="#ppt_x"/>
                                          </p:val>
                                        </p:tav>
                                      </p:tavLst>
                                    </p:anim>
                                    <p:anim calcmode="lin" valueType="num">
                                      <p:cBhvr>
                                        <p:cTn id="47" dur="1000" fill="hold"/>
                                        <p:tgtEl>
                                          <p:spTgt spid="7"/>
                                        </p:tgtEl>
                                        <p:attrNameLst>
                                          <p:attrName>ppt_y</p:attrName>
                                        </p:attrNameLst>
                                      </p:cBhvr>
                                      <p:tavLst>
                                        <p:tav tm="0">
                                          <p:val>
                                            <p:strVal val="#ppt_y-.1"/>
                                          </p:val>
                                        </p:tav>
                                        <p:tav tm="100000">
                                          <p:val>
                                            <p:strVal val="#ppt_y"/>
                                          </p:val>
                                        </p:tav>
                                      </p:tavLst>
                                    </p:anim>
                                  </p:childTnLst>
                                </p:cTn>
                              </p:par>
                            </p:childTnLst>
                          </p:cTn>
                        </p:par>
                        <p:par>
                          <p:cTn id="48" fill="hold">
                            <p:stCondLst>
                              <p:cond delay="4500"/>
                            </p:stCondLst>
                            <p:childTnLst>
                              <p:par>
                                <p:cTn id="49" presetID="10" presetClass="entr" presetSubtype="0" fill="hold" grpId="0" nodeType="afterEffect">
                                  <p:stCondLst>
                                    <p:cond delay="0"/>
                                  </p:stCondLst>
                                  <p:childTnLst>
                                    <p:set>
                                      <p:cBhvr>
                                        <p:cTn id="50" dur="1" fill="hold">
                                          <p:stCondLst>
                                            <p:cond delay="0"/>
                                          </p:stCondLst>
                                        </p:cTn>
                                        <p:tgtEl>
                                          <p:spTgt spid="29"/>
                                        </p:tgtEl>
                                        <p:attrNameLst>
                                          <p:attrName>style.visibility</p:attrName>
                                        </p:attrNameLst>
                                      </p:cBhvr>
                                      <p:to>
                                        <p:strVal val="visible"/>
                                      </p:to>
                                    </p:set>
                                    <p:animEffect transition="in" filter="fade">
                                      <p:cBhvr>
                                        <p:cTn id="51" dur="500"/>
                                        <p:tgtEl>
                                          <p:spTgt spid="29"/>
                                        </p:tgtEl>
                                      </p:cBhvr>
                                    </p:animEffect>
                                  </p:childTnLst>
                                </p:cTn>
                              </p:par>
                              <p:par>
                                <p:cTn id="52" presetID="10" presetClass="entr" presetSubtype="0" fill="hold" grpId="0" nodeType="withEffect">
                                  <p:stCondLst>
                                    <p:cond delay="0"/>
                                  </p:stCondLst>
                                  <p:childTnLst>
                                    <p:set>
                                      <p:cBhvr>
                                        <p:cTn id="53" dur="1" fill="hold">
                                          <p:stCondLst>
                                            <p:cond delay="0"/>
                                          </p:stCondLst>
                                        </p:cTn>
                                        <p:tgtEl>
                                          <p:spTgt spid="30"/>
                                        </p:tgtEl>
                                        <p:attrNameLst>
                                          <p:attrName>style.visibility</p:attrName>
                                        </p:attrNameLst>
                                      </p:cBhvr>
                                      <p:to>
                                        <p:strVal val="visible"/>
                                      </p:to>
                                    </p:set>
                                    <p:animEffect transition="in" filter="fade">
                                      <p:cBhvr>
                                        <p:cTn id="54" dur="500"/>
                                        <p:tgtEl>
                                          <p:spTgt spid="30"/>
                                        </p:tgtEl>
                                      </p:cBhvr>
                                    </p:animEffect>
                                  </p:childTnLst>
                                </p:cTn>
                              </p:par>
                              <p:par>
                                <p:cTn id="55" presetID="10" presetClass="entr" presetSubtype="0" fill="hold" grpId="0" nodeType="withEffect">
                                  <p:stCondLst>
                                    <p:cond delay="25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500"/>
                                        <p:tgtEl>
                                          <p:spTgt spid="38"/>
                                        </p:tgtEl>
                                      </p:cBhvr>
                                    </p:animEffect>
                                  </p:childTnLst>
                                </p:cTn>
                              </p:par>
                              <p:par>
                                <p:cTn id="58" presetID="10" presetClass="entr" presetSubtype="0" fill="hold" grpId="0" nodeType="withEffect">
                                  <p:stCondLst>
                                    <p:cond delay="500"/>
                                  </p:stCondLst>
                                  <p:childTnLst>
                                    <p:set>
                                      <p:cBhvr>
                                        <p:cTn id="59" dur="1" fill="hold">
                                          <p:stCondLst>
                                            <p:cond delay="0"/>
                                          </p:stCondLst>
                                        </p:cTn>
                                        <p:tgtEl>
                                          <p:spTgt spid="36"/>
                                        </p:tgtEl>
                                        <p:attrNameLst>
                                          <p:attrName>style.visibility</p:attrName>
                                        </p:attrNameLst>
                                      </p:cBhvr>
                                      <p:to>
                                        <p:strVal val="visible"/>
                                      </p:to>
                                    </p:set>
                                    <p:animEffect transition="in" filter="fade">
                                      <p:cBhvr>
                                        <p:cTn id="60" dur="500"/>
                                        <p:tgtEl>
                                          <p:spTgt spid="36"/>
                                        </p:tgtEl>
                                      </p:cBhvr>
                                    </p:animEffect>
                                  </p:childTnLst>
                                </p:cTn>
                              </p:par>
                              <p:par>
                                <p:cTn id="61" presetID="10" presetClass="entr" presetSubtype="0" fill="hold" grpId="0" nodeType="withEffect">
                                  <p:stCondLst>
                                    <p:cond delay="500"/>
                                  </p:stCondLst>
                                  <p:childTnLst>
                                    <p:set>
                                      <p:cBhvr>
                                        <p:cTn id="62" dur="1" fill="hold">
                                          <p:stCondLst>
                                            <p:cond delay="0"/>
                                          </p:stCondLst>
                                        </p:cTn>
                                        <p:tgtEl>
                                          <p:spTgt spid="35"/>
                                        </p:tgtEl>
                                        <p:attrNameLst>
                                          <p:attrName>style.visibility</p:attrName>
                                        </p:attrNameLst>
                                      </p:cBhvr>
                                      <p:to>
                                        <p:strVal val="visible"/>
                                      </p:to>
                                    </p:set>
                                    <p:animEffect transition="in" filter="fade">
                                      <p:cBhvr>
                                        <p:cTn id="63" dur="500"/>
                                        <p:tgtEl>
                                          <p:spTgt spid="35"/>
                                        </p:tgtEl>
                                      </p:cBhvr>
                                    </p:animEffect>
                                  </p:childTnLst>
                                </p:cTn>
                              </p:par>
                              <p:par>
                                <p:cTn id="64" presetID="10" presetClass="entr" presetSubtype="0" fill="hold" grpId="0" nodeType="withEffect">
                                  <p:stCondLst>
                                    <p:cond delay="750"/>
                                  </p:stCondLst>
                                  <p:childTnLst>
                                    <p:set>
                                      <p:cBhvr>
                                        <p:cTn id="65" dur="1" fill="hold">
                                          <p:stCondLst>
                                            <p:cond delay="0"/>
                                          </p:stCondLst>
                                        </p:cTn>
                                        <p:tgtEl>
                                          <p:spTgt spid="34"/>
                                        </p:tgtEl>
                                        <p:attrNameLst>
                                          <p:attrName>style.visibility</p:attrName>
                                        </p:attrNameLst>
                                      </p:cBhvr>
                                      <p:to>
                                        <p:strVal val="visible"/>
                                      </p:to>
                                    </p:set>
                                    <p:animEffect transition="in" filter="fade">
                                      <p:cBhvr>
                                        <p:cTn id="66" dur="500"/>
                                        <p:tgtEl>
                                          <p:spTgt spid="34"/>
                                        </p:tgtEl>
                                      </p:cBhvr>
                                    </p:animEffect>
                                  </p:childTnLst>
                                </p:cTn>
                              </p:par>
                              <p:par>
                                <p:cTn id="67" presetID="10" presetClass="entr" presetSubtype="0" fill="hold" grpId="0" nodeType="withEffect">
                                  <p:stCondLst>
                                    <p:cond delay="750"/>
                                  </p:stCondLst>
                                  <p:childTnLst>
                                    <p:set>
                                      <p:cBhvr>
                                        <p:cTn id="68" dur="1" fill="hold">
                                          <p:stCondLst>
                                            <p:cond delay="0"/>
                                          </p:stCondLst>
                                        </p:cTn>
                                        <p:tgtEl>
                                          <p:spTgt spid="31"/>
                                        </p:tgtEl>
                                        <p:attrNameLst>
                                          <p:attrName>style.visibility</p:attrName>
                                        </p:attrNameLst>
                                      </p:cBhvr>
                                      <p:to>
                                        <p:strVal val="visible"/>
                                      </p:to>
                                    </p:set>
                                    <p:animEffect transition="in" filter="fade">
                                      <p:cBhvr>
                                        <p:cTn id="69" dur="500"/>
                                        <p:tgtEl>
                                          <p:spTgt spid="31"/>
                                        </p:tgtEl>
                                      </p:cBhvr>
                                    </p:animEffect>
                                  </p:childTnLst>
                                </p:cTn>
                              </p:par>
                              <p:par>
                                <p:cTn id="70" presetID="10" presetClass="entr" presetSubtype="0" fill="hold" grpId="0" nodeType="withEffect">
                                  <p:stCondLst>
                                    <p:cond delay="1000"/>
                                  </p:stCondLst>
                                  <p:childTnLst>
                                    <p:set>
                                      <p:cBhvr>
                                        <p:cTn id="71" dur="1" fill="hold">
                                          <p:stCondLst>
                                            <p:cond delay="0"/>
                                          </p:stCondLst>
                                        </p:cTn>
                                        <p:tgtEl>
                                          <p:spTgt spid="33"/>
                                        </p:tgtEl>
                                        <p:attrNameLst>
                                          <p:attrName>style.visibility</p:attrName>
                                        </p:attrNameLst>
                                      </p:cBhvr>
                                      <p:to>
                                        <p:strVal val="visible"/>
                                      </p:to>
                                    </p:set>
                                    <p:animEffect transition="in" filter="fade">
                                      <p:cBhvr>
                                        <p:cTn id="72" dur="500"/>
                                        <p:tgtEl>
                                          <p:spTgt spid="33"/>
                                        </p:tgtEl>
                                      </p:cBhvr>
                                    </p:animEffect>
                                  </p:childTnLst>
                                </p:cTn>
                              </p:par>
                              <p:par>
                                <p:cTn id="73" presetID="10" presetClass="entr" presetSubtype="0" fill="hold" grpId="0" nodeType="withEffect">
                                  <p:stCondLst>
                                    <p:cond delay="1250"/>
                                  </p:stCondLst>
                                  <p:childTnLst>
                                    <p:set>
                                      <p:cBhvr>
                                        <p:cTn id="74" dur="1" fill="hold">
                                          <p:stCondLst>
                                            <p:cond delay="0"/>
                                          </p:stCondLst>
                                        </p:cTn>
                                        <p:tgtEl>
                                          <p:spTgt spid="37"/>
                                        </p:tgtEl>
                                        <p:attrNameLst>
                                          <p:attrName>style.visibility</p:attrName>
                                        </p:attrNameLst>
                                      </p:cBhvr>
                                      <p:to>
                                        <p:strVal val="visible"/>
                                      </p:to>
                                    </p:set>
                                    <p:animEffect transition="in" filter="fade">
                                      <p:cBhvr>
                                        <p:cTn id="75" dur="500"/>
                                        <p:tgtEl>
                                          <p:spTgt spid="37"/>
                                        </p:tgtEl>
                                      </p:cBhvr>
                                    </p:animEffect>
                                  </p:childTnLst>
                                </p:cTn>
                              </p:par>
                            </p:childTnLst>
                          </p:cTn>
                        </p:par>
                        <p:par>
                          <p:cTn id="76" fill="hold">
                            <p:stCondLst>
                              <p:cond delay="5000"/>
                            </p:stCondLst>
                            <p:childTnLst>
                              <p:par>
                                <p:cTn id="77" presetID="22" presetClass="entr" presetSubtype="8" fill="hold" grpId="0" nodeType="afterEffect">
                                  <p:stCondLst>
                                    <p:cond delay="0"/>
                                  </p:stCondLst>
                                  <p:iterate type="lt">
                                    <p:tmPct val="10000"/>
                                  </p:iterate>
                                  <p:childTnLst>
                                    <p:set>
                                      <p:cBhvr>
                                        <p:cTn id="78" dur="1" fill="hold">
                                          <p:stCondLst>
                                            <p:cond delay="0"/>
                                          </p:stCondLst>
                                        </p:cTn>
                                        <p:tgtEl>
                                          <p:spTgt spid="42"/>
                                        </p:tgtEl>
                                        <p:attrNameLst>
                                          <p:attrName>style.visibility</p:attrName>
                                        </p:attrNameLst>
                                      </p:cBhvr>
                                      <p:to>
                                        <p:strVal val="visible"/>
                                      </p:to>
                                    </p:set>
                                    <p:animEffect transition="in" filter="wipe(left)">
                                      <p:cBhvr>
                                        <p:cTn id="79" dur="25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2" grpId="0" animBg="1"/>
      <p:bldP spid="15" grpId="0" animBg="1"/>
      <p:bldP spid="18" grpId="0" animBg="1"/>
      <p:bldP spid="21" grpId="0" animBg="1"/>
      <p:bldP spid="24" grpId="0" animBg="1"/>
      <p:bldP spid="25" grpId="0" animBg="1"/>
      <p:bldP spid="29" grpId="0" animBg="1"/>
      <p:bldP spid="30" grpId="0" animBg="1"/>
      <p:bldP spid="31" grpId="0" animBg="1"/>
      <p:bldP spid="33" grpId="0" animBg="1"/>
      <p:bldP spid="34" grpId="0" animBg="1"/>
      <p:bldP spid="35" grpId="0" animBg="1"/>
      <p:bldP spid="36" grpId="0" animBg="1"/>
      <p:bldP spid="37" grpId="0" animBg="1"/>
      <p:bldP spid="38" grpId="0" animBg="1"/>
      <p:bldP spid="39" grpId="0" animBg="1"/>
      <p:bldP spid="40" grpId="0" animBg="1"/>
      <p:bldP spid="4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服务领域</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6" name="肘形连接符 5"/>
          <p:cNvCxnSpPr/>
          <p:nvPr/>
        </p:nvCxnSpPr>
        <p:spPr>
          <a:xfrm flipH="1" flipV="1">
            <a:off x="6509628" y="1796464"/>
            <a:ext cx="3232159" cy="545753"/>
          </a:xfrm>
          <a:prstGeom prst="bentConnector3">
            <a:avLst>
              <a:gd name="adj1" fmla="val 218"/>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7" name="肘形连接符 6"/>
          <p:cNvCxnSpPr/>
          <p:nvPr/>
        </p:nvCxnSpPr>
        <p:spPr>
          <a:xfrm flipH="1">
            <a:off x="6509628" y="5464969"/>
            <a:ext cx="3232159" cy="545753"/>
          </a:xfrm>
          <a:prstGeom prst="bentConnector3">
            <a:avLst>
              <a:gd name="adj1" fmla="val 218"/>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8" name="肘形连接符 7"/>
          <p:cNvCxnSpPr/>
          <p:nvPr/>
        </p:nvCxnSpPr>
        <p:spPr>
          <a:xfrm flipV="1">
            <a:off x="2622538" y="1796464"/>
            <a:ext cx="3219133" cy="545753"/>
          </a:xfrm>
          <a:prstGeom prst="bentConnector3">
            <a:avLst>
              <a:gd name="adj1" fmla="val 218"/>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cxnSp>
        <p:nvCxnSpPr>
          <p:cNvPr id="9" name="肘形连接符 8"/>
          <p:cNvCxnSpPr/>
          <p:nvPr/>
        </p:nvCxnSpPr>
        <p:spPr>
          <a:xfrm>
            <a:off x="2622538" y="5464969"/>
            <a:ext cx="3219133" cy="545753"/>
          </a:xfrm>
          <a:prstGeom prst="bentConnector3">
            <a:avLst>
              <a:gd name="adj1" fmla="val 218"/>
            </a:avLst>
          </a:prstGeom>
          <a:ln w="28575">
            <a:solidFill>
              <a:schemeClr val="tx1">
                <a:lumMod val="65000"/>
                <a:lumOff val="35000"/>
              </a:schemeClr>
            </a:solidFill>
            <a:headEnd type="oval" w="med" len="med"/>
            <a:tailEnd type="oval" w="med" len="med"/>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3042903" y="5208130"/>
            <a:ext cx="2798260" cy="705155"/>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4400">
              <a:lnSpc>
                <a:spcPct val="120000"/>
              </a:lnSpc>
              <a:spcBef>
                <a:spcPct val="0"/>
              </a:spcBef>
            </a:pPr>
            <a:r>
              <a:rPr lang="en-US" altLang="zh-CN" sz="20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5G+</a:t>
            </a:r>
            <a:r>
              <a:rPr altLang="en-US" sz="20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工业互联网平台</a:t>
            </a:r>
            <a:endParaRPr altLang="en-US" sz="20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1" name="文本框 10"/>
          <p:cNvSpPr txBox="1"/>
          <p:nvPr/>
        </p:nvSpPr>
        <p:spPr>
          <a:xfrm>
            <a:off x="3487582" y="6032995"/>
            <a:ext cx="1107996" cy="461665"/>
          </a:xfrm>
          <a:prstGeom prst="rect">
            <a:avLst/>
          </a:prstGeom>
          <a:noFill/>
        </p:spPr>
        <p:txBody>
          <a:bodyPr wrap="none" rtlCol="0">
            <a:spAutoFit/>
          </a:bodyPr>
          <a:lstStyle/>
          <a:p>
            <a:pPr defTabSz="914400"/>
            <a:r>
              <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rPr>
              <a:t>领域三</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13" name="椭圆 12"/>
          <p:cNvSpPr/>
          <p:nvPr/>
        </p:nvSpPr>
        <p:spPr>
          <a:xfrm>
            <a:off x="1925955" y="4101465"/>
            <a:ext cx="1345565" cy="1345565"/>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微软雅黑" panose="020B0503020204020204" pitchFamily="34" charset="-122"/>
              <a:ea typeface="微软雅黑" panose="020B0503020204020204" pitchFamily="34" charset="-122"/>
            </a:endParaRPr>
          </a:p>
        </p:txBody>
      </p:sp>
      <p:sp>
        <p:nvSpPr>
          <p:cNvPr id="18" name="文本框 17"/>
          <p:cNvSpPr txBox="1"/>
          <p:nvPr/>
        </p:nvSpPr>
        <p:spPr>
          <a:xfrm>
            <a:off x="6572959" y="5196742"/>
            <a:ext cx="2865641" cy="705155"/>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4400">
              <a:lnSpc>
                <a:spcPct val="120000"/>
              </a:lnSpc>
              <a:spcBef>
                <a:spcPct val="0"/>
              </a:spcBef>
            </a:pPr>
            <a:r>
              <a:rPr altLang="en-US" sz="20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智慧能源，电力光伏</a:t>
            </a:r>
            <a:endParaRPr altLang="en-US" sz="20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9" name="文本框 18"/>
          <p:cNvSpPr txBox="1"/>
          <p:nvPr/>
        </p:nvSpPr>
        <p:spPr>
          <a:xfrm>
            <a:off x="7602976" y="6032995"/>
            <a:ext cx="1107996" cy="461665"/>
          </a:xfrm>
          <a:prstGeom prst="rect">
            <a:avLst/>
          </a:prstGeom>
          <a:noFill/>
        </p:spPr>
        <p:txBody>
          <a:bodyPr wrap="none" rtlCol="0">
            <a:spAutoFit/>
          </a:bodyPr>
          <a:lstStyle/>
          <a:p>
            <a:pPr defTabSz="914400"/>
            <a:r>
              <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rPr>
              <a:t>领域四</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0" name="文本框 19"/>
          <p:cNvSpPr txBox="1"/>
          <p:nvPr/>
        </p:nvSpPr>
        <p:spPr>
          <a:xfrm>
            <a:off x="6509368" y="1918861"/>
            <a:ext cx="2798260" cy="1007808"/>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4400">
              <a:lnSpc>
                <a:spcPct val="120000"/>
              </a:lnSpc>
              <a:spcBef>
                <a:spcPct val="0"/>
              </a:spcBef>
            </a:pPr>
            <a:r>
              <a:rPr altLang="en-US" sz="20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环境监测，智慧运维。</a:t>
            </a:r>
            <a:endParaRPr altLang="en-US" sz="20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1" name="文本框 20"/>
          <p:cNvSpPr txBox="1"/>
          <p:nvPr/>
        </p:nvSpPr>
        <p:spPr>
          <a:xfrm>
            <a:off x="3678106" y="1269361"/>
            <a:ext cx="1107996" cy="461665"/>
          </a:xfrm>
          <a:prstGeom prst="rect">
            <a:avLst/>
          </a:prstGeom>
          <a:noFill/>
        </p:spPr>
        <p:txBody>
          <a:bodyPr wrap="none" rtlCol="0">
            <a:spAutoFit/>
          </a:bodyPr>
          <a:lstStyle/>
          <a:p>
            <a:pPr defTabSz="914400"/>
            <a:r>
              <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rPr>
              <a:t>领域一</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2" name="文本框 21"/>
          <p:cNvSpPr txBox="1"/>
          <p:nvPr/>
        </p:nvSpPr>
        <p:spPr>
          <a:xfrm>
            <a:off x="2737485" y="1918970"/>
            <a:ext cx="3053715" cy="1163955"/>
          </a:xfrm>
          <a:prstGeom prst="rect">
            <a:avLst/>
          </a:prstGeom>
        </p:spPr>
        <p:txBody>
          <a:bodyPr vert="horz" lIns="91440" tIns="45720" rIns="91440" bIns="45720" rtlCol="0" anchor="t">
            <a:noAutofit/>
          </a:bodyPr>
          <a:lstStyle>
            <a:lvl1pPr indent="0">
              <a:lnSpc>
                <a:spcPct val="150000"/>
              </a:lnSpc>
              <a:spcBef>
                <a:spcPct val="30000"/>
              </a:spcBef>
              <a:buFont typeface="Arial" panose="020B0604020202020204" pitchFamily="34" charset="0"/>
              <a:buNone/>
              <a:defRPr lang="zh-CN">
                <a:solidFill>
                  <a:schemeClr val="bg1"/>
                </a:solidFill>
                <a:latin typeface="Microsoft YaHei UI" panose="020B0503020204020204" pitchFamily="34" charset="-122"/>
                <a:ea typeface="Microsoft YaHei UI" panose="020B0503020204020204" pitchFamily="34" charset="-122"/>
              </a:defRPr>
            </a:lvl1pPr>
            <a:lvl2pPr indent="0">
              <a:lnSpc>
                <a:spcPct val="90000"/>
              </a:lnSpc>
              <a:spcBef>
                <a:spcPct val="30000"/>
              </a:spcBef>
              <a:buFont typeface="Arial" panose="020B0604020202020204" pitchFamily="34" charset="0"/>
              <a:buNone/>
              <a:defRPr lang="zh-CN" sz="2000">
                <a:latin typeface="Microsoft YaHei UI" panose="020B0503020204020204" pitchFamily="34" charset="-122"/>
                <a:ea typeface="Microsoft YaHei UI" panose="020B0503020204020204" pitchFamily="34" charset="-122"/>
              </a:defRPr>
            </a:lvl2pPr>
            <a:lvl3pPr indent="0">
              <a:lnSpc>
                <a:spcPct val="90000"/>
              </a:lnSpc>
              <a:spcBef>
                <a:spcPct val="30000"/>
              </a:spcBef>
              <a:buFont typeface="Arial" panose="020B0604020202020204" pitchFamily="34" charset="0"/>
              <a:buNone/>
              <a:defRPr lang="zh-CN">
                <a:latin typeface="Microsoft YaHei UI" panose="020B0503020204020204" pitchFamily="34" charset="-122"/>
                <a:ea typeface="Microsoft YaHei UI" panose="020B0503020204020204" pitchFamily="34" charset="-122"/>
              </a:defRPr>
            </a:lvl3pPr>
            <a:lvl4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4pPr>
            <a:lvl5pPr indent="0">
              <a:lnSpc>
                <a:spcPct val="90000"/>
              </a:lnSpc>
              <a:spcBef>
                <a:spcPct val="30000"/>
              </a:spcBef>
              <a:buFont typeface="Arial" panose="020B0604020202020204" pitchFamily="34" charset="0"/>
              <a:buNone/>
              <a:defRPr lang="zh-CN" sz="1600">
                <a:latin typeface="Microsoft YaHei UI" panose="020B0503020204020204" pitchFamily="34" charset="-122"/>
                <a:ea typeface="Microsoft YaHei UI" panose="020B0503020204020204" pitchFamily="34" charset="-122"/>
              </a:defRPr>
            </a:lvl5pPr>
            <a:lvl6pPr indent="0">
              <a:lnSpc>
                <a:spcPct val="90000"/>
              </a:lnSpc>
              <a:spcBef>
                <a:spcPct val="30000"/>
              </a:spcBef>
              <a:buFont typeface="Arial" panose="020B0604020202020204" pitchFamily="34" charset="0"/>
              <a:buNone/>
              <a:defRPr lang="zh-CN" sz="1600"/>
            </a:lvl6pPr>
            <a:lvl7pPr indent="0">
              <a:lnSpc>
                <a:spcPct val="90000"/>
              </a:lnSpc>
              <a:spcBef>
                <a:spcPct val="30000"/>
              </a:spcBef>
              <a:buFont typeface="Arial" panose="020B0604020202020204" pitchFamily="34" charset="0"/>
              <a:buNone/>
              <a:defRPr lang="zh-CN" sz="1600"/>
            </a:lvl7pPr>
            <a:lvl8pPr indent="0">
              <a:lnSpc>
                <a:spcPct val="90000"/>
              </a:lnSpc>
              <a:spcBef>
                <a:spcPct val="30000"/>
              </a:spcBef>
              <a:buFont typeface="Arial" panose="020B0604020202020204" pitchFamily="34" charset="0"/>
              <a:buNone/>
              <a:defRPr lang="zh-CN" sz="1600"/>
            </a:lvl8pPr>
            <a:lvl9pPr indent="0">
              <a:lnSpc>
                <a:spcPct val="90000"/>
              </a:lnSpc>
              <a:spcBef>
                <a:spcPct val="30000"/>
              </a:spcBef>
              <a:buFont typeface="Arial" panose="020B0604020202020204" pitchFamily="34" charset="0"/>
              <a:buNone/>
              <a:defRPr lang="zh-CN" sz="1600"/>
            </a:lvl9pPr>
          </a:lstStyle>
          <a:p>
            <a:pPr defTabSz="914400">
              <a:lnSpc>
                <a:spcPct val="120000"/>
              </a:lnSpc>
              <a:spcBef>
                <a:spcPts val="0"/>
              </a:spcBef>
            </a:pPr>
            <a:r>
              <a:rPr altLang="en-US" sz="20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rPr>
              <a:t>系统集成，智能化，消防。</a:t>
            </a:r>
            <a:endParaRPr altLang="en-US" sz="2000" dirty="0">
              <a:solidFill>
                <a:prstClr val="black">
                  <a:lumMod val="65000"/>
                  <a:lumOff val="35000"/>
                </a:prst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3" name="文本框 22"/>
          <p:cNvSpPr txBox="1"/>
          <p:nvPr/>
        </p:nvSpPr>
        <p:spPr>
          <a:xfrm>
            <a:off x="7615854" y="1330251"/>
            <a:ext cx="1107996" cy="461665"/>
          </a:xfrm>
          <a:prstGeom prst="rect">
            <a:avLst/>
          </a:prstGeom>
          <a:noFill/>
        </p:spPr>
        <p:txBody>
          <a:bodyPr wrap="none" rtlCol="0">
            <a:spAutoFit/>
          </a:bodyPr>
          <a:lstStyle/>
          <a:p>
            <a:pPr defTabSz="914400"/>
            <a:r>
              <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rPr>
              <a:t>领域一</a:t>
            </a:r>
            <a:endParaRPr lang="zh-CN" altLang="en-US" sz="24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25" name="椭圆 24"/>
          <p:cNvSpPr/>
          <p:nvPr/>
        </p:nvSpPr>
        <p:spPr>
          <a:xfrm>
            <a:off x="9026525" y="4101465"/>
            <a:ext cx="1345565" cy="1345565"/>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7" name="组合 26"/>
          <p:cNvGrpSpPr/>
          <p:nvPr/>
        </p:nvGrpSpPr>
        <p:grpSpPr>
          <a:xfrm>
            <a:off x="1925782" y="2357493"/>
            <a:ext cx="1345789" cy="1345789"/>
            <a:chOff x="1854558" y="1736117"/>
            <a:chExt cx="1403797" cy="1403797"/>
          </a:xfrm>
        </p:grpSpPr>
        <p:sp>
          <p:nvSpPr>
            <p:cNvPr id="28" name="椭圆 27"/>
            <p:cNvSpPr/>
            <p:nvPr/>
          </p:nvSpPr>
          <p:spPr>
            <a:xfrm>
              <a:off x="1854558" y="1736117"/>
              <a:ext cx="1403797" cy="1403797"/>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29" name="组合 28"/>
            <p:cNvGrpSpPr/>
            <p:nvPr/>
          </p:nvGrpSpPr>
          <p:grpSpPr>
            <a:xfrm>
              <a:off x="2137516" y="2060331"/>
              <a:ext cx="799244" cy="731504"/>
              <a:chOff x="2158354" y="2417495"/>
              <a:chExt cx="550987" cy="504288"/>
            </a:xfrm>
          </p:grpSpPr>
          <p:sp>
            <p:nvSpPr>
              <p:cNvPr id="30" name="Freeform 26"/>
              <p:cNvSpPr>
                <a:spLocks noEditPoints="1"/>
              </p:cNvSpPr>
              <p:nvPr/>
            </p:nvSpPr>
            <p:spPr bwMode="auto">
              <a:xfrm>
                <a:off x="2158354" y="2417495"/>
                <a:ext cx="357759" cy="359114"/>
              </a:xfrm>
              <a:custGeom>
                <a:avLst/>
                <a:gdLst/>
                <a:ahLst/>
                <a:cxnLst>
                  <a:cxn ang="0">
                    <a:pos x="51" y="27"/>
                  </a:cxn>
                  <a:cxn ang="0">
                    <a:pos x="46" y="23"/>
                  </a:cxn>
                  <a:cxn ang="0">
                    <a:pos x="52" y="20"/>
                  </a:cxn>
                  <a:cxn ang="0">
                    <a:pos x="49" y="13"/>
                  </a:cxn>
                  <a:cxn ang="0">
                    <a:pos x="47" y="12"/>
                  </a:cxn>
                  <a:cxn ang="0">
                    <a:pos x="40" y="13"/>
                  </a:cxn>
                  <a:cxn ang="0">
                    <a:pos x="43" y="7"/>
                  </a:cxn>
                  <a:cxn ang="0">
                    <a:pos x="37" y="2"/>
                  </a:cxn>
                  <a:cxn ang="0">
                    <a:pos x="32" y="7"/>
                  </a:cxn>
                  <a:cxn ang="0">
                    <a:pos x="29" y="1"/>
                  </a:cxn>
                  <a:cxn ang="0">
                    <a:pos x="27" y="0"/>
                  </a:cxn>
                  <a:cxn ang="0">
                    <a:pos x="19" y="2"/>
                  </a:cxn>
                  <a:cxn ang="0">
                    <a:pos x="18" y="9"/>
                  </a:cxn>
                  <a:cxn ang="0">
                    <a:pos x="12" y="4"/>
                  </a:cxn>
                  <a:cxn ang="0">
                    <a:pos x="6" y="10"/>
                  </a:cxn>
                  <a:cxn ang="0">
                    <a:pos x="10" y="15"/>
                  </a:cxn>
                  <a:cxn ang="0">
                    <a:pos x="3" y="16"/>
                  </a:cxn>
                  <a:cxn ang="0">
                    <a:pos x="2" y="17"/>
                  </a:cxn>
                  <a:cxn ang="0">
                    <a:pos x="0" y="25"/>
                  </a:cxn>
                  <a:cxn ang="0">
                    <a:pos x="7" y="27"/>
                  </a:cxn>
                  <a:cxn ang="0">
                    <a:pos x="2" y="31"/>
                  </a:cxn>
                  <a:cxn ang="0">
                    <a:pos x="4" y="39"/>
                  </a:cxn>
                  <a:cxn ang="0">
                    <a:pos x="6" y="40"/>
                  </a:cxn>
                  <a:cxn ang="0">
                    <a:pos x="12" y="40"/>
                  </a:cxn>
                  <a:cxn ang="0">
                    <a:pos x="10" y="47"/>
                  </a:cxn>
                  <a:cxn ang="0">
                    <a:pos x="17" y="50"/>
                  </a:cxn>
                  <a:cxn ang="0">
                    <a:pos x="21" y="45"/>
                  </a:cxn>
                  <a:cxn ang="0">
                    <a:pos x="23" y="51"/>
                  </a:cxn>
                  <a:cxn ang="0">
                    <a:pos x="24" y="52"/>
                  </a:cxn>
                  <a:cxn ang="0">
                    <a:pos x="32" y="52"/>
                  </a:cxn>
                  <a:cxn ang="0">
                    <a:pos x="33" y="50"/>
                  </a:cxn>
                  <a:cxn ang="0">
                    <a:pos x="35" y="44"/>
                  </a:cxn>
                  <a:cxn ang="0">
                    <a:pos x="40" y="48"/>
                  </a:cxn>
                  <a:cxn ang="0">
                    <a:pos x="46" y="43"/>
                  </a:cxn>
                  <a:cxn ang="0">
                    <a:pos x="46" y="41"/>
                  </a:cxn>
                  <a:cxn ang="0">
                    <a:pos x="43" y="35"/>
                  </a:cxn>
                  <a:cxn ang="0">
                    <a:pos x="50" y="36"/>
                  </a:cxn>
                  <a:cxn ang="0">
                    <a:pos x="52" y="29"/>
                  </a:cxn>
                  <a:cxn ang="0">
                    <a:pos x="33" y="28"/>
                  </a:cxn>
                  <a:cxn ang="0">
                    <a:pos x="19" y="25"/>
                  </a:cxn>
                  <a:cxn ang="0">
                    <a:pos x="33" y="28"/>
                  </a:cxn>
                </a:cxnLst>
                <a:rect l="0" t="0" r="r" b="b"/>
                <a:pathLst>
                  <a:path w="52" h="52">
                    <a:moveTo>
                      <a:pt x="52" y="27"/>
                    </a:moveTo>
                    <a:cubicBezTo>
                      <a:pt x="52" y="27"/>
                      <a:pt x="52" y="27"/>
                      <a:pt x="51" y="27"/>
                    </a:cubicBezTo>
                    <a:cubicBezTo>
                      <a:pt x="46" y="26"/>
                      <a:pt x="46" y="26"/>
                      <a:pt x="46" y="26"/>
                    </a:cubicBezTo>
                    <a:cubicBezTo>
                      <a:pt x="46" y="23"/>
                      <a:pt x="46" y="23"/>
                      <a:pt x="46" y="23"/>
                    </a:cubicBezTo>
                    <a:cubicBezTo>
                      <a:pt x="51" y="21"/>
                      <a:pt x="51" y="21"/>
                      <a:pt x="51" y="21"/>
                    </a:cubicBezTo>
                    <a:cubicBezTo>
                      <a:pt x="51" y="21"/>
                      <a:pt x="51" y="21"/>
                      <a:pt x="52" y="20"/>
                    </a:cubicBezTo>
                    <a:cubicBezTo>
                      <a:pt x="52" y="20"/>
                      <a:pt x="52" y="20"/>
                      <a:pt x="51" y="19"/>
                    </a:cubicBezTo>
                    <a:cubicBezTo>
                      <a:pt x="49" y="13"/>
                      <a:pt x="49" y="13"/>
                      <a:pt x="49" y="13"/>
                    </a:cubicBezTo>
                    <a:cubicBezTo>
                      <a:pt x="49" y="12"/>
                      <a:pt x="48" y="12"/>
                      <a:pt x="48" y="12"/>
                    </a:cubicBezTo>
                    <a:cubicBezTo>
                      <a:pt x="48" y="12"/>
                      <a:pt x="47" y="12"/>
                      <a:pt x="47" y="12"/>
                    </a:cubicBezTo>
                    <a:cubicBezTo>
                      <a:pt x="42" y="14"/>
                      <a:pt x="42" y="14"/>
                      <a:pt x="42" y="14"/>
                    </a:cubicBezTo>
                    <a:cubicBezTo>
                      <a:pt x="40" y="13"/>
                      <a:pt x="40" y="13"/>
                      <a:pt x="40" y="13"/>
                    </a:cubicBezTo>
                    <a:cubicBezTo>
                      <a:pt x="43" y="8"/>
                      <a:pt x="43" y="8"/>
                      <a:pt x="43" y="8"/>
                    </a:cubicBezTo>
                    <a:cubicBezTo>
                      <a:pt x="43" y="7"/>
                      <a:pt x="43" y="7"/>
                      <a:pt x="43" y="7"/>
                    </a:cubicBezTo>
                    <a:cubicBezTo>
                      <a:pt x="43" y="6"/>
                      <a:pt x="43" y="6"/>
                      <a:pt x="43" y="6"/>
                    </a:cubicBezTo>
                    <a:cubicBezTo>
                      <a:pt x="37" y="2"/>
                      <a:pt x="37" y="2"/>
                      <a:pt x="37" y="2"/>
                    </a:cubicBezTo>
                    <a:cubicBezTo>
                      <a:pt x="36" y="2"/>
                      <a:pt x="35" y="2"/>
                      <a:pt x="35" y="3"/>
                    </a:cubicBezTo>
                    <a:cubicBezTo>
                      <a:pt x="32" y="7"/>
                      <a:pt x="32" y="7"/>
                      <a:pt x="32" y="7"/>
                    </a:cubicBezTo>
                    <a:cubicBezTo>
                      <a:pt x="30" y="7"/>
                      <a:pt x="30" y="7"/>
                      <a:pt x="30" y="7"/>
                    </a:cubicBezTo>
                    <a:cubicBezTo>
                      <a:pt x="29" y="1"/>
                      <a:pt x="29" y="1"/>
                      <a:pt x="29" y="1"/>
                    </a:cubicBezTo>
                    <a:cubicBezTo>
                      <a:pt x="29" y="1"/>
                      <a:pt x="29" y="1"/>
                      <a:pt x="29" y="0"/>
                    </a:cubicBezTo>
                    <a:cubicBezTo>
                      <a:pt x="28" y="0"/>
                      <a:pt x="28" y="0"/>
                      <a:pt x="27" y="0"/>
                    </a:cubicBezTo>
                    <a:cubicBezTo>
                      <a:pt x="20" y="1"/>
                      <a:pt x="20" y="1"/>
                      <a:pt x="20" y="1"/>
                    </a:cubicBezTo>
                    <a:cubicBezTo>
                      <a:pt x="20" y="1"/>
                      <a:pt x="19" y="1"/>
                      <a:pt x="19" y="2"/>
                    </a:cubicBezTo>
                    <a:cubicBezTo>
                      <a:pt x="20" y="8"/>
                      <a:pt x="20" y="8"/>
                      <a:pt x="20" y="8"/>
                    </a:cubicBezTo>
                    <a:cubicBezTo>
                      <a:pt x="18" y="9"/>
                      <a:pt x="18" y="9"/>
                      <a:pt x="18" y="9"/>
                    </a:cubicBezTo>
                    <a:cubicBezTo>
                      <a:pt x="14" y="4"/>
                      <a:pt x="14" y="4"/>
                      <a:pt x="14" y="4"/>
                    </a:cubicBezTo>
                    <a:cubicBezTo>
                      <a:pt x="13" y="4"/>
                      <a:pt x="12" y="4"/>
                      <a:pt x="12" y="4"/>
                    </a:cubicBezTo>
                    <a:cubicBezTo>
                      <a:pt x="7" y="9"/>
                      <a:pt x="7" y="9"/>
                      <a:pt x="7" y="9"/>
                    </a:cubicBezTo>
                    <a:cubicBezTo>
                      <a:pt x="6" y="9"/>
                      <a:pt x="6" y="9"/>
                      <a:pt x="6" y="10"/>
                    </a:cubicBezTo>
                    <a:cubicBezTo>
                      <a:pt x="6" y="10"/>
                      <a:pt x="6" y="11"/>
                      <a:pt x="6" y="11"/>
                    </a:cubicBezTo>
                    <a:cubicBezTo>
                      <a:pt x="10" y="15"/>
                      <a:pt x="10" y="15"/>
                      <a:pt x="10" y="15"/>
                    </a:cubicBezTo>
                    <a:cubicBezTo>
                      <a:pt x="9" y="17"/>
                      <a:pt x="9" y="17"/>
                      <a:pt x="9" y="17"/>
                    </a:cubicBezTo>
                    <a:cubicBezTo>
                      <a:pt x="3" y="16"/>
                      <a:pt x="3" y="16"/>
                      <a:pt x="3" y="16"/>
                    </a:cubicBezTo>
                    <a:cubicBezTo>
                      <a:pt x="3" y="16"/>
                      <a:pt x="3" y="16"/>
                      <a:pt x="2" y="16"/>
                    </a:cubicBezTo>
                    <a:cubicBezTo>
                      <a:pt x="2" y="16"/>
                      <a:pt x="2" y="16"/>
                      <a:pt x="2" y="17"/>
                    </a:cubicBezTo>
                    <a:cubicBezTo>
                      <a:pt x="0" y="24"/>
                      <a:pt x="0" y="24"/>
                      <a:pt x="0" y="24"/>
                    </a:cubicBezTo>
                    <a:cubicBezTo>
                      <a:pt x="0" y="24"/>
                      <a:pt x="0" y="24"/>
                      <a:pt x="0" y="25"/>
                    </a:cubicBezTo>
                    <a:cubicBezTo>
                      <a:pt x="1" y="25"/>
                      <a:pt x="1" y="25"/>
                      <a:pt x="1" y="25"/>
                    </a:cubicBezTo>
                    <a:cubicBezTo>
                      <a:pt x="7" y="27"/>
                      <a:pt x="7" y="27"/>
                      <a:pt x="7" y="27"/>
                    </a:cubicBezTo>
                    <a:cubicBezTo>
                      <a:pt x="7" y="29"/>
                      <a:pt x="7" y="29"/>
                      <a:pt x="7" y="29"/>
                    </a:cubicBezTo>
                    <a:cubicBezTo>
                      <a:pt x="2" y="31"/>
                      <a:pt x="2" y="31"/>
                      <a:pt x="2" y="31"/>
                    </a:cubicBezTo>
                    <a:cubicBezTo>
                      <a:pt x="1" y="31"/>
                      <a:pt x="1" y="32"/>
                      <a:pt x="1" y="33"/>
                    </a:cubicBezTo>
                    <a:cubicBezTo>
                      <a:pt x="4" y="39"/>
                      <a:pt x="4" y="39"/>
                      <a:pt x="4" y="39"/>
                    </a:cubicBezTo>
                    <a:cubicBezTo>
                      <a:pt x="4" y="40"/>
                      <a:pt x="4" y="40"/>
                      <a:pt x="5" y="40"/>
                    </a:cubicBezTo>
                    <a:cubicBezTo>
                      <a:pt x="5" y="40"/>
                      <a:pt x="5" y="40"/>
                      <a:pt x="6" y="40"/>
                    </a:cubicBezTo>
                    <a:cubicBezTo>
                      <a:pt x="11" y="38"/>
                      <a:pt x="11" y="38"/>
                      <a:pt x="11" y="38"/>
                    </a:cubicBezTo>
                    <a:cubicBezTo>
                      <a:pt x="12" y="40"/>
                      <a:pt x="12" y="40"/>
                      <a:pt x="12" y="40"/>
                    </a:cubicBezTo>
                    <a:cubicBezTo>
                      <a:pt x="9" y="45"/>
                      <a:pt x="9" y="45"/>
                      <a:pt x="9" y="45"/>
                    </a:cubicBezTo>
                    <a:cubicBezTo>
                      <a:pt x="9" y="45"/>
                      <a:pt x="9" y="46"/>
                      <a:pt x="10" y="47"/>
                    </a:cubicBezTo>
                    <a:cubicBezTo>
                      <a:pt x="16" y="50"/>
                      <a:pt x="16" y="50"/>
                      <a:pt x="16" y="50"/>
                    </a:cubicBezTo>
                    <a:cubicBezTo>
                      <a:pt x="16" y="50"/>
                      <a:pt x="17" y="50"/>
                      <a:pt x="17" y="50"/>
                    </a:cubicBezTo>
                    <a:cubicBezTo>
                      <a:pt x="17" y="50"/>
                      <a:pt x="18" y="50"/>
                      <a:pt x="18" y="50"/>
                    </a:cubicBezTo>
                    <a:cubicBezTo>
                      <a:pt x="21" y="45"/>
                      <a:pt x="21" y="45"/>
                      <a:pt x="21" y="45"/>
                    </a:cubicBezTo>
                    <a:cubicBezTo>
                      <a:pt x="23" y="45"/>
                      <a:pt x="23" y="45"/>
                      <a:pt x="23" y="45"/>
                    </a:cubicBezTo>
                    <a:cubicBezTo>
                      <a:pt x="23" y="51"/>
                      <a:pt x="23" y="51"/>
                      <a:pt x="23" y="51"/>
                    </a:cubicBezTo>
                    <a:cubicBezTo>
                      <a:pt x="23" y="51"/>
                      <a:pt x="24" y="52"/>
                      <a:pt x="24" y="52"/>
                    </a:cubicBezTo>
                    <a:cubicBezTo>
                      <a:pt x="24" y="52"/>
                      <a:pt x="24" y="52"/>
                      <a:pt x="24" y="52"/>
                    </a:cubicBezTo>
                    <a:cubicBezTo>
                      <a:pt x="25" y="52"/>
                      <a:pt x="25" y="52"/>
                      <a:pt x="25" y="52"/>
                    </a:cubicBezTo>
                    <a:cubicBezTo>
                      <a:pt x="32" y="52"/>
                      <a:pt x="32" y="52"/>
                      <a:pt x="32" y="52"/>
                    </a:cubicBezTo>
                    <a:cubicBezTo>
                      <a:pt x="32" y="52"/>
                      <a:pt x="33" y="51"/>
                      <a:pt x="33" y="51"/>
                    </a:cubicBezTo>
                    <a:cubicBezTo>
                      <a:pt x="33" y="51"/>
                      <a:pt x="33" y="50"/>
                      <a:pt x="33" y="50"/>
                    </a:cubicBezTo>
                    <a:cubicBezTo>
                      <a:pt x="33" y="44"/>
                      <a:pt x="33" y="44"/>
                      <a:pt x="33" y="44"/>
                    </a:cubicBezTo>
                    <a:cubicBezTo>
                      <a:pt x="35" y="44"/>
                      <a:pt x="35" y="44"/>
                      <a:pt x="35" y="44"/>
                    </a:cubicBezTo>
                    <a:cubicBezTo>
                      <a:pt x="39" y="48"/>
                      <a:pt x="39" y="48"/>
                      <a:pt x="39" y="48"/>
                    </a:cubicBezTo>
                    <a:cubicBezTo>
                      <a:pt x="39" y="48"/>
                      <a:pt x="39" y="48"/>
                      <a:pt x="40" y="48"/>
                    </a:cubicBezTo>
                    <a:cubicBezTo>
                      <a:pt x="40" y="48"/>
                      <a:pt x="40" y="48"/>
                      <a:pt x="41" y="48"/>
                    </a:cubicBezTo>
                    <a:cubicBezTo>
                      <a:pt x="46" y="43"/>
                      <a:pt x="46" y="43"/>
                      <a:pt x="46" y="43"/>
                    </a:cubicBezTo>
                    <a:cubicBezTo>
                      <a:pt x="46" y="43"/>
                      <a:pt x="46" y="43"/>
                      <a:pt x="46" y="42"/>
                    </a:cubicBezTo>
                    <a:cubicBezTo>
                      <a:pt x="46" y="42"/>
                      <a:pt x="46" y="42"/>
                      <a:pt x="46" y="41"/>
                    </a:cubicBezTo>
                    <a:cubicBezTo>
                      <a:pt x="42" y="37"/>
                      <a:pt x="42" y="37"/>
                      <a:pt x="42" y="37"/>
                    </a:cubicBezTo>
                    <a:cubicBezTo>
                      <a:pt x="43" y="35"/>
                      <a:pt x="43" y="35"/>
                      <a:pt x="43" y="35"/>
                    </a:cubicBezTo>
                    <a:cubicBezTo>
                      <a:pt x="49" y="36"/>
                      <a:pt x="49" y="36"/>
                      <a:pt x="49" y="36"/>
                    </a:cubicBezTo>
                    <a:cubicBezTo>
                      <a:pt x="49" y="37"/>
                      <a:pt x="50" y="36"/>
                      <a:pt x="50" y="36"/>
                    </a:cubicBezTo>
                    <a:cubicBezTo>
                      <a:pt x="50" y="36"/>
                      <a:pt x="51" y="36"/>
                      <a:pt x="51" y="35"/>
                    </a:cubicBezTo>
                    <a:cubicBezTo>
                      <a:pt x="52" y="29"/>
                      <a:pt x="52" y="29"/>
                      <a:pt x="52" y="29"/>
                    </a:cubicBezTo>
                    <a:cubicBezTo>
                      <a:pt x="52" y="28"/>
                      <a:pt x="52" y="28"/>
                      <a:pt x="52" y="27"/>
                    </a:cubicBezTo>
                    <a:close/>
                    <a:moveTo>
                      <a:pt x="33" y="28"/>
                    </a:moveTo>
                    <a:cubicBezTo>
                      <a:pt x="32" y="31"/>
                      <a:pt x="28" y="34"/>
                      <a:pt x="25" y="33"/>
                    </a:cubicBezTo>
                    <a:cubicBezTo>
                      <a:pt x="21" y="32"/>
                      <a:pt x="18" y="28"/>
                      <a:pt x="19" y="25"/>
                    </a:cubicBezTo>
                    <a:cubicBezTo>
                      <a:pt x="20" y="21"/>
                      <a:pt x="24" y="18"/>
                      <a:pt x="28" y="19"/>
                    </a:cubicBezTo>
                    <a:cubicBezTo>
                      <a:pt x="32" y="20"/>
                      <a:pt x="34" y="24"/>
                      <a:pt x="33" y="28"/>
                    </a:cubicBezTo>
                    <a:close/>
                  </a:path>
                </a:pathLst>
              </a:custGeom>
              <a:solidFill>
                <a:schemeClr val="bg1">
                  <a:lumMod val="95000"/>
                </a:schemeClr>
              </a:solidFill>
              <a:ln w="9525">
                <a:noFill/>
                <a:round/>
              </a:ln>
            </p:spPr>
            <p:txBody>
              <a:bodyPr/>
              <a:lstStyle/>
              <a:p>
                <a:pPr defTabSz="914400">
                  <a:defRPr/>
                </a:pPr>
                <a:endParaRPr lang="da-DK" sz="2400" kern="0" dirty="0">
                  <a:solidFill>
                    <a:sysClr val="windowText" lastClr="000000"/>
                  </a:solidFill>
                  <a:latin typeface="微软雅黑" panose="020B0503020204020204" pitchFamily="34" charset="-122"/>
                  <a:ea typeface="微软雅黑" panose="020B0503020204020204" pitchFamily="34" charset="-122"/>
                </a:endParaRPr>
              </a:p>
            </p:txBody>
          </p:sp>
          <p:sp>
            <p:nvSpPr>
              <p:cNvPr id="31" name="Freeform 27"/>
              <p:cNvSpPr>
                <a:spLocks noEditPoints="1"/>
              </p:cNvSpPr>
              <p:nvPr/>
            </p:nvSpPr>
            <p:spPr bwMode="auto">
              <a:xfrm>
                <a:off x="2454892" y="2665819"/>
                <a:ext cx="254449" cy="255964"/>
              </a:xfrm>
              <a:custGeom>
                <a:avLst/>
                <a:gdLst/>
                <a:ahLst/>
                <a:cxnLst>
                  <a:cxn ang="0">
                    <a:pos x="33" y="29"/>
                  </a:cxn>
                  <a:cxn ang="0">
                    <a:pos x="31" y="24"/>
                  </a:cxn>
                  <a:cxn ang="0">
                    <a:pos x="36" y="25"/>
                  </a:cxn>
                  <a:cxn ang="0">
                    <a:pos x="37" y="20"/>
                  </a:cxn>
                  <a:cxn ang="0">
                    <a:pos x="36" y="18"/>
                  </a:cxn>
                  <a:cxn ang="0">
                    <a:pos x="32" y="16"/>
                  </a:cxn>
                  <a:cxn ang="0">
                    <a:pos x="37" y="14"/>
                  </a:cxn>
                  <a:cxn ang="0">
                    <a:pos x="35" y="9"/>
                  </a:cxn>
                  <a:cxn ang="0">
                    <a:pos x="30" y="10"/>
                  </a:cxn>
                  <a:cxn ang="0">
                    <a:pos x="31" y="5"/>
                  </a:cxn>
                  <a:cxn ang="0">
                    <a:pos x="30" y="4"/>
                  </a:cxn>
                  <a:cxn ang="0">
                    <a:pos x="24" y="2"/>
                  </a:cxn>
                  <a:cxn ang="0">
                    <a:pos x="21" y="5"/>
                  </a:cxn>
                  <a:cxn ang="0">
                    <a:pos x="19" y="0"/>
                  </a:cxn>
                  <a:cxn ang="0">
                    <a:pos x="14" y="1"/>
                  </a:cxn>
                  <a:cxn ang="0">
                    <a:pos x="14" y="5"/>
                  </a:cxn>
                  <a:cxn ang="0">
                    <a:pos x="10" y="3"/>
                  </a:cxn>
                  <a:cxn ang="0">
                    <a:pos x="8" y="3"/>
                  </a:cxn>
                  <a:cxn ang="0">
                    <a:pos x="4" y="7"/>
                  </a:cxn>
                  <a:cxn ang="0">
                    <a:pos x="7" y="11"/>
                  </a:cxn>
                  <a:cxn ang="0">
                    <a:pos x="3" y="11"/>
                  </a:cxn>
                  <a:cxn ang="0">
                    <a:pos x="0" y="17"/>
                  </a:cxn>
                  <a:cxn ang="0">
                    <a:pos x="1" y="18"/>
                  </a:cxn>
                  <a:cxn ang="0">
                    <a:pos x="5" y="20"/>
                  </a:cxn>
                  <a:cxn ang="0">
                    <a:pos x="1" y="23"/>
                  </a:cxn>
                  <a:cxn ang="0">
                    <a:pos x="4" y="28"/>
                  </a:cxn>
                  <a:cxn ang="0">
                    <a:pos x="8" y="27"/>
                  </a:cxn>
                  <a:cxn ang="0">
                    <a:pos x="7" y="31"/>
                  </a:cxn>
                  <a:cxn ang="0">
                    <a:pos x="7" y="33"/>
                  </a:cxn>
                  <a:cxn ang="0">
                    <a:pos x="12" y="35"/>
                  </a:cxn>
                  <a:cxn ang="0">
                    <a:pos x="13" y="35"/>
                  </a:cxn>
                  <a:cxn ang="0">
                    <a:pos x="17" y="32"/>
                  </a:cxn>
                  <a:cxn ang="0">
                    <a:pos x="17" y="37"/>
                  </a:cxn>
                  <a:cxn ang="0">
                    <a:pos x="23" y="36"/>
                  </a:cxn>
                  <a:cxn ang="0">
                    <a:pos x="24" y="35"/>
                  </a:cxn>
                  <a:cxn ang="0">
                    <a:pos x="25" y="31"/>
                  </a:cxn>
                  <a:cxn ang="0">
                    <a:pos x="28" y="34"/>
                  </a:cxn>
                  <a:cxn ang="0">
                    <a:pos x="33" y="30"/>
                  </a:cxn>
                  <a:cxn ang="0">
                    <a:pos x="22" y="22"/>
                  </a:cxn>
                  <a:cxn ang="0">
                    <a:pos x="15" y="15"/>
                  </a:cxn>
                  <a:cxn ang="0">
                    <a:pos x="22" y="22"/>
                  </a:cxn>
                </a:cxnLst>
                <a:rect l="0" t="0" r="r" b="b"/>
                <a:pathLst>
                  <a:path w="37" h="37">
                    <a:moveTo>
                      <a:pt x="33" y="29"/>
                    </a:moveTo>
                    <a:cubicBezTo>
                      <a:pt x="33" y="29"/>
                      <a:pt x="33" y="29"/>
                      <a:pt x="33" y="29"/>
                    </a:cubicBezTo>
                    <a:cubicBezTo>
                      <a:pt x="30" y="26"/>
                      <a:pt x="30" y="26"/>
                      <a:pt x="30" y="26"/>
                    </a:cubicBezTo>
                    <a:cubicBezTo>
                      <a:pt x="31" y="24"/>
                      <a:pt x="31" y="24"/>
                      <a:pt x="31" y="24"/>
                    </a:cubicBezTo>
                    <a:cubicBezTo>
                      <a:pt x="35" y="25"/>
                      <a:pt x="35" y="25"/>
                      <a:pt x="35" y="25"/>
                    </a:cubicBezTo>
                    <a:cubicBezTo>
                      <a:pt x="35" y="25"/>
                      <a:pt x="36" y="25"/>
                      <a:pt x="36" y="25"/>
                    </a:cubicBezTo>
                    <a:cubicBezTo>
                      <a:pt x="36" y="25"/>
                      <a:pt x="36" y="25"/>
                      <a:pt x="36" y="24"/>
                    </a:cubicBezTo>
                    <a:cubicBezTo>
                      <a:pt x="37" y="20"/>
                      <a:pt x="37" y="20"/>
                      <a:pt x="37" y="20"/>
                    </a:cubicBezTo>
                    <a:cubicBezTo>
                      <a:pt x="37" y="19"/>
                      <a:pt x="37" y="19"/>
                      <a:pt x="37" y="19"/>
                    </a:cubicBezTo>
                    <a:cubicBezTo>
                      <a:pt x="37" y="19"/>
                      <a:pt x="37" y="18"/>
                      <a:pt x="36" y="18"/>
                    </a:cubicBezTo>
                    <a:cubicBezTo>
                      <a:pt x="33" y="18"/>
                      <a:pt x="33" y="18"/>
                      <a:pt x="33" y="18"/>
                    </a:cubicBezTo>
                    <a:cubicBezTo>
                      <a:pt x="32" y="16"/>
                      <a:pt x="32" y="16"/>
                      <a:pt x="32" y="16"/>
                    </a:cubicBezTo>
                    <a:cubicBezTo>
                      <a:pt x="36" y="14"/>
                      <a:pt x="36" y="14"/>
                      <a:pt x="36" y="14"/>
                    </a:cubicBezTo>
                    <a:cubicBezTo>
                      <a:pt x="36" y="14"/>
                      <a:pt x="37" y="14"/>
                      <a:pt x="37" y="14"/>
                    </a:cubicBezTo>
                    <a:cubicBezTo>
                      <a:pt x="37" y="14"/>
                      <a:pt x="37" y="13"/>
                      <a:pt x="37" y="13"/>
                    </a:cubicBezTo>
                    <a:cubicBezTo>
                      <a:pt x="35" y="9"/>
                      <a:pt x="35" y="9"/>
                      <a:pt x="35" y="9"/>
                    </a:cubicBezTo>
                    <a:cubicBezTo>
                      <a:pt x="34" y="8"/>
                      <a:pt x="34" y="8"/>
                      <a:pt x="33" y="8"/>
                    </a:cubicBezTo>
                    <a:cubicBezTo>
                      <a:pt x="30" y="10"/>
                      <a:pt x="30" y="10"/>
                      <a:pt x="30" y="10"/>
                    </a:cubicBezTo>
                    <a:cubicBezTo>
                      <a:pt x="29" y="8"/>
                      <a:pt x="29" y="8"/>
                      <a:pt x="29" y="8"/>
                    </a:cubicBezTo>
                    <a:cubicBezTo>
                      <a:pt x="31" y="5"/>
                      <a:pt x="31" y="5"/>
                      <a:pt x="31" y="5"/>
                    </a:cubicBezTo>
                    <a:cubicBezTo>
                      <a:pt x="31" y="5"/>
                      <a:pt x="31" y="4"/>
                      <a:pt x="31" y="4"/>
                    </a:cubicBezTo>
                    <a:cubicBezTo>
                      <a:pt x="31" y="4"/>
                      <a:pt x="30" y="4"/>
                      <a:pt x="30" y="4"/>
                    </a:cubicBezTo>
                    <a:cubicBezTo>
                      <a:pt x="26" y="1"/>
                      <a:pt x="26" y="1"/>
                      <a:pt x="26" y="1"/>
                    </a:cubicBezTo>
                    <a:cubicBezTo>
                      <a:pt x="25" y="1"/>
                      <a:pt x="25" y="1"/>
                      <a:pt x="24" y="2"/>
                    </a:cubicBezTo>
                    <a:cubicBezTo>
                      <a:pt x="22" y="5"/>
                      <a:pt x="22" y="5"/>
                      <a:pt x="22" y="5"/>
                    </a:cubicBezTo>
                    <a:cubicBezTo>
                      <a:pt x="21" y="5"/>
                      <a:pt x="21" y="5"/>
                      <a:pt x="21" y="5"/>
                    </a:cubicBezTo>
                    <a:cubicBezTo>
                      <a:pt x="21" y="1"/>
                      <a:pt x="21" y="1"/>
                      <a:pt x="21" y="1"/>
                    </a:cubicBezTo>
                    <a:cubicBezTo>
                      <a:pt x="20" y="0"/>
                      <a:pt x="20" y="0"/>
                      <a:pt x="19" y="0"/>
                    </a:cubicBezTo>
                    <a:cubicBezTo>
                      <a:pt x="14" y="0"/>
                      <a:pt x="14" y="0"/>
                      <a:pt x="14" y="0"/>
                    </a:cubicBezTo>
                    <a:cubicBezTo>
                      <a:pt x="14" y="0"/>
                      <a:pt x="14" y="0"/>
                      <a:pt x="14" y="1"/>
                    </a:cubicBezTo>
                    <a:cubicBezTo>
                      <a:pt x="14" y="1"/>
                      <a:pt x="14" y="1"/>
                      <a:pt x="14" y="1"/>
                    </a:cubicBezTo>
                    <a:cubicBezTo>
                      <a:pt x="14" y="5"/>
                      <a:pt x="14" y="5"/>
                      <a:pt x="14" y="5"/>
                    </a:cubicBezTo>
                    <a:cubicBezTo>
                      <a:pt x="13" y="6"/>
                      <a:pt x="13" y="6"/>
                      <a:pt x="13" y="6"/>
                    </a:cubicBezTo>
                    <a:cubicBezTo>
                      <a:pt x="10" y="3"/>
                      <a:pt x="10" y="3"/>
                      <a:pt x="10" y="3"/>
                    </a:cubicBezTo>
                    <a:cubicBezTo>
                      <a:pt x="10" y="3"/>
                      <a:pt x="9" y="3"/>
                      <a:pt x="9" y="3"/>
                    </a:cubicBezTo>
                    <a:cubicBezTo>
                      <a:pt x="9" y="3"/>
                      <a:pt x="9" y="3"/>
                      <a:pt x="8" y="3"/>
                    </a:cubicBezTo>
                    <a:cubicBezTo>
                      <a:pt x="5" y="6"/>
                      <a:pt x="5" y="6"/>
                      <a:pt x="5" y="6"/>
                    </a:cubicBezTo>
                    <a:cubicBezTo>
                      <a:pt x="5" y="6"/>
                      <a:pt x="4" y="7"/>
                      <a:pt x="4" y="7"/>
                    </a:cubicBezTo>
                    <a:cubicBezTo>
                      <a:pt x="4" y="7"/>
                      <a:pt x="4" y="8"/>
                      <a:pt x="5" y="8"/>
                    </a:cubicBezTo>
                    <a:cubicBezTo>
                      <a:pt x="7" y="11"/>
                      <a:pt x="7" y="11"/>
                      <a:pt x="7" y="11"/>
                    </a:cubicBezTo>
                    <a:cubicBezTo>
                      <a:pt x="7" y="12"/>
                      <a:pt x="7" y="12"/>
                      <a:pt x="7" y="12"/>
                    </a:cubicBezTo>
                    <a:cubicBezTo>
                      <a:pt x="3" y="11"/>
                      <a:pt x="3" y="11"/>
                      <a:pt x="3" y="11"/>
                    </a:cubicBezTo>
                    <a:cubicBezTo>
                      <a:pt x="2" y="11"/>
                      <a:pt x="2" y="11"/>
                      <a:pt x="1" y="12"/>
                    </a:cubicBezTo>
                    <a:cubicBezTo>
                      <a:pt x="0" y="17"/>
                      <a:pt x="0" y="17"/>
                      <a:pt x="0" y="17"/>
                    </a:cubicBezTo>
                    <a:cubicBezTo>
                      <a:pt x="0" y="17"/>
                      <a:pt x="0" y="17"/>
                      <a:pt x="1" y="18"/>
                    </a:cubicBezTo>
                    <a:cubicBezTo>
                      <a:pt x="1" y="18"/>
                      <a:pt x="1" y="18"/>
                      <a:pt x="1" y="18"/>
                    </a:cubicBezTo>
                    <a:cubicBezTo>
                      <a:pt x="5" y="19"/>
                      <a:pt x="5" y="19"/>
                      <a:pt x="5" y="19"/>
                    </a:cubicBezTo>
                    <a:cubicBezTo>
                      <a:pt x="5" y="20"/>
                      <a:pt x="5" y="20"/>
                      <a:pt x="5" y="20"/>
                    </a:cubicBezTo>
                    <a:cubicBezTo>
                      <a:pt x="2" y="22"/>
                      <a:pt x="2" y="22"/>
                      <a:pt x="2" y="22"/>
                    </a:cubicBezTo>
                    <a:cubicBezTo>
                      <a:pt x="1" y="22"/>
                      <a:pt x="1" y="23"/>
                      <a:pt x="1" y="23"/>
                    </a:cubicBezTo>
                    <a:cubicBezTo>
                      <a:pt x="3" y="28"/>
                      <a:pt x="3" y="28"/>
                      <a:pt x="3" y="28"/>
                    </a:cubicBezTo>
                    <a:cubicBezTo>
                      <a:pt x="3" y="28"/>
                      <a:pt x="3" y="28"/>
                      <a:pt x="4" y="28"/>
                    </a:cubicBezTo>
                    <a:cubicBezTo>
                      <a:pt x="4" y="29"/>
                      <a:pt x="4" y="29"/>
                      <a:pt x="4" y="28"/>
                    </a:cubicBezTo>
                    <a:cubicBezTo>
                      <a:pt x="8" y="27"/>
                      <a:pt x="8" y="27"/>
                      <a:pt x="8" y="27"/>
                    </a:cubicBezTo>
                    <a:cubicBezTo>
                      <a:pt x="9" y="28"/>
                      <a:pt x="9" y="28"/>
                      <a:pt x="9" y="28"/>
                    </a:cubicBezTo>
                    <a:cubicBezTo>
                      <a:pt x="7" y="31"/>
                      <a:pt x="7" y="31"/>
                      <a:pt x="7" y="31"/>
                    </a:cubicBezTo>
                    <a:cubicBezTo>
                      <a:pt x="7" y="32"/>
                      <a:pt x="7" y="32"/>
                      <a:pt x="7" y="32"/>
                    </a:cubicBezTo>
                    <a:cubicBezTo>
                      <a:pt x="7" y="32"/>
                      <a:pt x="7" y="33"/>
                      <a:pt x="7" y="33"/>
                    </a:cubicBezTo>
                    <a:cubicBezTo>
                      <a:pt x="7" y="33"/>
                      <a:pt x="7" y="33"/>
                      <a:pt x="7" y="33"/>
                    </a:cubicBezTo>
                    <a:cubicBezTo>
                      <a:pt x="12" y="35"/>
                      <a:pt x="12" y="35"/>
                      <a:pt x="12" y="35"/>
                    </a:cubicBezTo>
                    <a:cubicBezTo>
                      <a:pt x="12" y="35"/>
                      <a:pt x="12" y="35"/>
                      <a:pt x="13" y="35"/>
                    </a:cubicBezTo>
                    <a:cubicBezTo>
                      <a:pt x="13" y="35"/>
                      <a:pt x="13" y="35"/>
                      <a:pt x="13" y="35"/>
                    </a:cubicBezTo>
                    <a:cubicBezTo>
                      <a:pt x="15" y="31"/>
                      <a:pt x="15" y="31"/>
                      <a:pt x="15" y="31"/>
                    </a:cubicBezTo>
                    <a:cubicBezTo>
                      <a:pt x="17" y="32"/>
                      <a:pt x="17" y="32"/>
                      <a:pt x="17" y="32"/>
                    </a:cubicBezTo>
                    <a:cubicBezTo>
                      <a:pt x="17" y="36"/>
                      <a:pt x="17" y="36"/>
                      <a:pt x="17" y="36"/>
                    </a:cubicBezTo>
                    <a:cubicBezTo>
                      <a:pt x="17" y="36"/>
                      <a:pt x="17" y="36"/>
                      <a:pt x="17" y="37"/>
                    </a:cubicBezTo>
                    <a:cubicBezTo>
                      <a:pt x="18" y="37"/>
                      <a:pt x="18" y="37"/>
                      <a:pt x="18" y="37"/>
                    </a:cubicBezTo>
                    <a:cubicBezTo>
                      <a:pt x="23" y="36"/>
                      <a:pt x="23" y="36"/>
                      <a:pt x="23" y="36"/>
                    </a:cubicBezTo>
                    <a:cubicBezTo>
                      <a:pt x="23" y="36"/>
                      <a:pt x="24" y="36"/>
                      <a:pt x="24" y="36"/>
                    </a:cubicBezTo>
                    <a:cubicBezTo>
                      <a:pt x="24" y="36"/>
                      <a:pt x="24" y="35"/>
                      <a:pt x="24" y="35"/>
                    </a:cubicBezTo>
                    <a:cubicBezTo>
                      <a:pt x="24" y="31"/>
                      <a:pt x="24" y="31"/>
                      <a:pt x="24" y="31"/>
                    </a:cubicBezTo>
                    <a:cubicBezTo>
                      <a:pt x="25" y="31"/>
                      <a:pt x="25" y="31"/>
                      <a:pt x="25" y="31"/>
                    </a:cubicBezTo>
                    <a:cubicBezTo>
                      <a:pt x="28" y="33"/>
                      <a:pt x="28" y="33"/>
                      <a:pt x="28" y="33"/>
                    </a:cubicBezTo>
                    <a:cubicBezTo>
                      <a:pt x="28" y="34"/>
                      <a:pt x="28" y="34"/>
                      <a:pt x="28" y="34"/>
                    </a:cubicBezTo>
                    <a:cubicBezTo>
                      <a:pt x="29" y="34"/>
                      <a:pt x="29" y="34"/>
                      <a:pt x="29" y="34"/>
                    </a:cubicBezTo>
                    <a:cubicBezTo>
                      <a:pt x="33" y="30"/>
                      <a:pt x="33" y="30"/>
                      <a:pt x="33" y="30"/>
                    </a:cubicBezTo>
                    <a:cubicBezTo>
                      <a:pt x="33" y="30"/>
                      <a:pt x="33" y="30"/>
                      <a:pt x="33" y="29"/>
                    </a:cubicBezTo>
                    <a:close/>
                    <a:moveTo>
                      <a:pt x="22" y="22"/>
                    </a:moveTo>
                    <a:cubicBezTo>
                      <a:pt x="20" y="24"/>
                      <a:pt x="17" y="24"/>
                      <a:pt x="15" y="22"/>
                    </a:cubicBezTo>
                    <a:cubicBezTo>
                      <a:pt x="13" y="20"/>
                      <a:pt x="13" y="16"/>
                      <a:pt x="15" y="15"/>
                    </a:cubicBezTo>
                    <a:cubicBezTo>
                      <a:pt x="17" y="13"/>
                      <a:pt x="21" y="13"/>
                      <a:pt x="23" y="15"/>
                    </a:cubicBezTo>
                    <a:cubicBezTo>
                      <a:pt x="24" y="17"/>
                      <a:pt x="24" y="20"/>
                      <a:pt x="22" y="22"/>
                    </a:cubicBezTo>
                    <a:close/>
                  </a:path>
                </a:pathLst>
              </a:custGeom>
              <a:solidFill>
                <a:schemeClr val="bg1">
                  <a:lumMod val="95000"/>
                </a:schemeClr>
              </a:solidFill>
              <a:ln w="9525">
                <a:noFill/>
                <a:round/>
              </a:ln>
            </p:spPr>
            <p:txBody>
              <a:bodyPr/>
              <a:lstStyle/>
              <a:p>
                <a:pPr defTabSz="914400">
                  <a:defRPr/>
                </a:pPr>
                <a:endParaRPr lang="da-DK" sz="2400" kern="0" dirty="0">
                  <a:solidFill>
                    <a:sysClr val="windowText" lastClr="000000"/>
                  </a:solidFill>
                  <a:latin typeface="微软雅黑" panose="020B0503020204020204" pitchFamily="34" charset="-122"/>
                  <a:ea typeface="微软雅黑" panose="020B0503020204020204" pitchFamily="34" charset="-122"/>
                </a:endParaRPr>
              </a:p>
            </p:txBody>
          </p:sp>
        </p:grpSp>
      </p:grpSp>
      <p:sp>
        <p:nvSpPr>
          <p:cNvPr id="33" name="椭圆 32"/>
          <p:cNvSpPr/>
          <p:nvPr/>
        </p:nvSpPr>
        <p:spPr>
          <a:xfrm>
            <a:off x="9026525" y="2357755"/>
            <a:ext cx="1345565" cy="1345565"/>
          </a:xfrm>
          <a:prstGeom prst="ellipse">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zh-CN" altLang="en-US" sz="1350">
              <a:solidFill>
                <a:prstClr val="white"/>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5000971" y="2932925"/>
            <a:ext cx="2236093" cy="1077218"/>
            <a:chOff x="4410008" y="2562728"/>
            <a:chExt cx="1677069" cy="807913"/>
          </a:xfrm>
        </p:grpSpPr>
        <p:sp>
          <p:nvSpPr>
            <p:cNvPr id="36" name="文本框 35"/>
            <p:cNvSpPr txBox="1"/>
            <p:nvPr/>
          </p:nvSpPr>
          <p:spPr>
            <a:xfrm>
              <a:off x="4410008" y="2562728"/>
              <a:ext cx="706264" cy="807913"/>
            </a:xfrm>
            <a:prstGeom prst="rect">
              <a:avLst/>
            </a:prstGeom>
            <a:noFill/>
          </p:spPr>
          <p:txBody>
            <a:bodyPr wrap="square" rtlCol="0" anchor="ctr">
              <a:spAutoFit/>
            </a:bodyPr>
            <a:lstStyle/>
            <a:p>
              <a:pPr defTabSz="914400">
                <a:lnSpc>
                  <a:spcPct val="80000"/>
                </a:lnSpc>
              </a:pPr>
              <a:r>
                <a:rPr lang="en-US" altLang="zh-CN" sz="8000" b="1" dirty="0">
                  <a:solidFill>
                    <a:prstClr val="black">
                      <a:lumMod val="65000"/>
                      <a:lumOff val="35000"/>
                    </a:prstClr>
                  </a:solidFill>
                  <a:latin typeface="AVGmdBU" panose="02000600000000000000" pitchFamily="2" charset="-122"/>
                  <a:ea typeface="AVGmdBU" panose="02000600000000000000" pitchFamily="2" charset="-122"/>
                </a:rPr>
                <a:t>4</a:t>
              </a:r>
              <a:endParaRPr lang="zh-CN" altLang="en-US" sz="3200" b="1" dirty="0">
                <a:solidFill>
                  <a:prstClr val="black">
                    <a:lumMod val="65000"/>
                    <a:lumOff val="35000"/>
                  </a:prstClr>
                </a:solidFill>
                <a:latin typeface="微软雅黑" panose="020B0503020204020204" pitchFamily="34" charset="-122"/>
                <a:ea typeface="微软雅黑" panose="020B0503020204020204" pitchFamily="34" charset="-122"/>
              </a:endParaRPr>
            </a:p>
          </p:txBody>
        </p:sp>
        <p:sp>
          <p:nvSpPr>
            <p:cNvPr id="37" name="矩形 36"/>
            <p:cNvSpPr/>
            <p:nvPr/>
          </p:nvSpPr>
          <p:spPr>
            <a:xfrm>
              <a:off x="4870158" y="2732177"/>
              <a:ext cx="1216919" cy="413911"/>
            </a:xfrm>
            <a:prstGeom prst="rect">
              <a:avLst/>
            </a:prstGeom>
          </p:spPr>
          <p:txBody>
            <a:bodyPr wrap="none">
              <a:spAutoFit/>
            </a:bodyPr>
            <a:lstStyle/>
            <a:p>
              <a:pPr defTabSz="914400">
                <a:lnSpc>
                  <a:spcPct val="80000"/>
                </a:lnSpc>
              </a:pPr>
              <a:r>
                <a:rPr lang="zh-CN" altLang="en-US" sz="3735" b="1" dirty="0">
                  <a:solidFill>
                    <a:prstClr val="black">
                      <a:lumMod val="65000"/>
                      <a:lumOff val="35000"/>
                    </a:prstClr>
                  </a:solidFill>
                  <a:latin typeface="微软雅黑" panose="020B0503020204020204" pitchFamily="34" charset="-122"/>
                  <a:ea typeface="微软雅黑" panose="020B0503020204020204" pitchFamily="34" charset="-122"/>
                </a:rPr>
                <a:t>个领域</a:t>
              </a:r>
              <a:endParaRPr lang="zh-CN" altLang="en-US" sz="3735" b="1" dirty="0">
                <a:solidFill>
                  <a:prstClr val="black">
                    <a:lumMod val="65000"/>
                    <a:lumOff val="35000"/>
                  </a:prstClr>
                </a:solidFill>
                <a:latin typeface="微软雅黑" panose="020B0503020204020204" pitchFamily="34" charset="-122"/>
                <a:ea typeface="微软雅黑" panose="020B0503020204020204" pitchFamily="34" charset="-122"/>
              </a:endParaRPr>
            </a:p>
          </p:txBody>
        </p:sp>
      </p:grpSp>
      <p:sp>
        <p:nvSpPr>
          <p:cNvPr id="38" name="矩形 47"/>
          <p:cNvSpPr>
            <a:spLocks noChangeArrowheads="1"/>
          </p:cNvSpPr>
          <p:nvPr/>
        </p:nvSpPr>
        <p:spPr bwMode="auto">
          <a:xfrm>
            <a:off x="3474592" y="4000859"/>
            <a:ext cx="5274628" cy="532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1" tIns="45716" rIns="91431" bIns="45716">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charset="0"/>
              </a:defRPr>
            </a:lvl9pPr>
          </a:lstStyle>
          <a:p>
            <a:pPr algn="ctr" defTabSz="914400">
              <a:lnSpc>
                <a:spcPct val="120000"/>
              </a:lnSpc>
              <a:spcBef>
                <a:spcPct val="0"/>
              </a:spcBef>
              <a:buNone/>
            </a:pPr>
            <a:r>
              <a:rPr lang="zh-CN" altLang="en-US" sz="1200" dirty="0">
                <a:solidFill>
                  <a:prstClr val="black">
                    <a:lumMod val="65000"/>
                    <a:lumOff val="35000"/>
                  </a:prstClr>
                </a:solidFill>
                <a:sym typeface="微软雅黑" panose="020B0503020204020204" pitchFamily="34" charset="-122"/>
              </a:rPr>
              <a:t>公司集物联网设备，环境检测设备，安防设备制造，智慧环保，智慧水利，智慧农业，智慧城市，智慧公安，工业互联，智慧</a:t>
            </a:r>
            <a:r>
              <a:rPr lang="zh-CN" altLang="en-US" sz="1200" dirty="0">
                <a:solidFill>
                  <a:prstClr val="black">
                    <a:lumMod val="65000"/>
                    <a:lumOff val="35000"/>
                  </a:prstClr>
                </a:solidFill>
                <a:sym typeface="微软雅黑" panose="020B0503020204020204" pitchFamily="34" charset="-122"/>
              </a:rPr>
              <a:t>能源等智慧</a:t>
            </a:r>
            <a:r>
              <a:rPr lang="en-US" altLang="zh-CN" sz="1200" dirty="0">
                <a:solidFill>
                  <a:prstClr val="black">
                    <a:lumMod val="65000"/>
                    <a:lumOff val="35000"/>
                  </a:prstClr>
                </a:solidFill>
                <a:sym typeface="微软雅黑" panose="020B0503020204020204" pitchFamily="34" charset="-122"/>
              </a:rPr>
              <a:t>+</a:t>
            </a:r>
            <a:r>
              <a:rPr lang="zh-CN" altLang="en-US" sz="1200" dirty="0">
                <a:solidFill>
                  <a:prstClr val="black">
                    <a:lumMod val="65000"/>
                    <a:lumOff val="35000"/>
                  </a:prstClr>
                </a:solidFill>
                <a:sym typeface="微软雅黑" panose="020B0503020204020204" pitchFamily="34" charset="-122"/>
              </a:rPr>
              <a:t>平台。</a:t>
            </a:r>
            <a:endParaRPr lang="zh-CN" altLang="en-US" sz="1200" dirty="0">
              <a:solidFill>
                <a:prstClr val="black">
                  <a:lumMod val="65000"/>
                  <a:lumOff val="35000"/>
                </a:prstClr>
              </a:solidFill>
              <a:sym typeface="微软雅黑" panose="020B0503020204020204" pitchFamily="34" charset="-122"/>
            </a:endParaRPr>
          </a:p>
        </p:txBody>
      </p:sp>
      <p:pic>
        <p:nvPicPr>
          <p:cNvPr id="4" name="图片 3" descr="32303038313137383b32303131373235343bbba5c1aacdf8"/>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141855" y="4311650"/>
            <a:ext cx="914400" cy="914400"/>
          </a:xfrm>
          <a:prstGeom prst="rect">
            <a:avLst/>
          </a:prstGeom>
        </p:spPr>
      </p:pic>
      <p:pic>
        <p:nvPicPr>
          <p:cNvPr id="39" name="图片 38" descr="343435383139313b333633363438323bbbb7b1a3bcfdcdb7"/>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5125" y="2565400"/>
            <a:ext cx="914400" cy="914400"/>
          </a:xfrm>
          <a:prstGeom prst="rect">
            <a:avLst/>
          </a:prstGeom>
        </p:spPr>
      </p:pic>
      <p:sp>
        <p:nvSpPr>
          <p:cNvPr id="40" name="Freeform 30"/>
          <p:cNvSpPr>
            <a:spLocks noEditPoints="1"/>
          </p:cNvSpPr>
          <p:nvPr/>
        </p:nvSpPr>
        <p:spPr bwMode="auto">
          <a:xfrm>
            <a:off x="9485969" y="4616209"/>
            <a:ext cx="403880" cy="304045"/>
          </a:xfrm>
          <a:custGeom>
            <a:avLst/>
            <a:gdLst>
              <a:gd name="T0" fmla="*/ 26 w 87"/>
              <a:gd name="T1" fmla="*/ 23 h 65"/>
              <a:gd name="T2" fmla="*/ 26 w 87"/>
              <a:gd name="T3" fmla="*/ 33 h 65"/>
              <a:gd name="T4" fmla="*/ 8 w 87"/>
              <a:gd name="T5" fmla="*/ 17 h 65"/>
              <a:gd name="T6" fmla="*/ 8 w 87"/>
              <a:gd name="T7" fmla="*/ 0 h 65"/>
              <a:gd name="T8" fmla="*/ 0 w 87"/>
              <a:gd name="T9" fmla="*/ 0 h 65"/>
              <a:gd name="T10" fmla="*/ 0 w 87"/>
              <a:gd name="T11" fmla="*/ 17 h 65"/>
              <a:gd name="T12" fmla="*/ 26 w 87"/>
              <a:gd name="T13" fmla="*/ 42 h 65"/>
              <a:gd name="T14" fmla="*/ 26 w 87"/>
              <a:gd name="T15" fmla="*/ 42 h 65"/>
              <a:gd name="T16" fmla="*/ 26 w 87"/>
              <a:gd name="T17" fmla="*/ 49 h 65"/>
              <a:gd name="T18" fmla="*/ 41 w 87"/>
              <a:gd name="T19" fmla="*/ 65 h 65"/>
              <a:gd name="T20" fmla="*/ 87 w 87"/>
              <a:gd name="T21" fmla="*/ 65 h 65"/>
              <a:gd name="T22" fmla="*/ 87 w 87"/>
              <a:gd name="T23" fmla="*/ 9 h 65"/>
              <a:gd name="T24" fmla="*/ 41 w 87"/>
              <a:gd name="T25" fmla="*/ 9 h 65"/>
              <a:gd name="T26" fmla="*/ 26 w 87"/>
              <a:gd name="T27" fmla="*/ 23 h 65"/>
              <a:gd name="T28" fmla="*/ 73 w 87"/>
              <a:gd name="T29" fmla="*/ 19 h 65"/>
              <a:gd name="T30" fmla="*/ 80 w 87"/>
              <a:gd name="T31" fmla="*/ 19 h 65"/>
              <a:gd name="T32" fmla="*/ 80 w 87"/>
              <a:gd name="T33" fmla="*/ 56 h 65"/>
              <a:gd name="T34" fmla="*/ 73 w 87"/>
              <a:gd name="T35" fmla="*/ 56 h 65"/>
              <a:gd name="T36" fmla="*/ 73 w 87"/>
              <a:gd name="T37" fmla="*/ 19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7" h="65">
                <a:moveTo>
                  <a:pt x="26" y="23"/>
                </a:moveTo>
                <a:cubicBezTo>
                  <a:pt x="26" y="33"/>
                  <a:pt x="26" y="33"/>
                  <a:pt x="26" y="33"/>
                </a:cubicBezTo>
                <a:cubicBezTo>
                  <a:pt x="7" y="33"/>
                  <a:pt x="8" y="17"/>
                  <a:pt x="8" y="17"/>
                </a:cubicBezTo>
                <a:cubicBezTo>
                  <a:pt x="8" y="0"/>
                  <a:pt x="8" y="0"/>
                  <a:pt x="8" y="0"/>
                </a:cubicBezTo>
                <a:cubicBezTo>
                  <a:pt x="0" y="0"/>
                  <a:pt x="0" y="0"/>
                  <a:pt x="0" y="0"/>
                </a:cubicBezTo>
                <a:cubicBezTo>
                  <a:pt x="0" y="17"/>
                  <a:pt x="0" y="17"/>
                  <a:pt x="0" y="17"/>
                </a:cubicBezTo>
                <a:cubicBezTo>
                  <a:pt x="0" y="43"/>
                  <a:pt x="26" y="42"/>
                  <a:pt x="26" y="42"/>
                </a:cubicBezTo>
                <a:cubicBezTo>
                  <a:pt x="26" y="42"/>
                  <a:pt x="26" y="42"/>
                  <a:pt x="26" y="42"/>
                </a:cubicBezTo>
                <a:cubicBezTo>
                  <a:pt x="26" y="49"/>
                  <a:pt x="26" y="49"/>
                  <a:pt x="26" y="49"/>
                </a:cubicBezTo>
                <a:cubicBezTo>
                  <a:pt x="26" y="49"/>
                  <a:pt x="25" y="65"/>
                  <a:pt x="41" y="65"/>
                </a:cubicBezTo>
                <a:cubicBezTo>
                  <a:pt x="61" y="65"/>
                  <a:pt x="87" y="65"/>
                  <a:pt x="87" y="65"/>
                </a:cubicBezTo>
                <a:cubicBezTo>
                  <a:pt x="87" y="9"/>
                  <a:pt x="87" y="9"/>
                  <a:pt x="87" y="9"/>
                </a:cubicBezTo>
                <a:cubicBezTo>
                  <a:pt x="87" y="9"/>
                  <a:pt x="60" y="9"/>
                  <a:pt x="41" y="9"/>
                </a:cubicBezTo>
                <a:cubicBezTo>
                  <a:pt x="26" y="9"/>
                  <a:pt x="26" y="23"/>
                  <a:pt x="26" y="23"/>
                </a:cubicBezTo>
                <a:close/>
                <a:moveTo>
                  <a:pt x="73" y="19"/>
                </a:moveTo>
                <a:cubicBezTo>
                  <a:pt x="80" y="19"/>
                  <a:pt x="80" y="19"/>
                  <a:pt x="80" y="19"/>
                </a:cubicBezTo>
                <a:cubicBezTo>
                  <a:pt x="80" y="56"/>
                  <a:pt x="80" y="56"/>
                  <a:pt x="80" y="56"/>
                </a:cubicBezTo>
                <a:cubicBezTo>
                  <a:pt x="73" y="56"/>
                  <a:pt x="73" y="56"/>
                  <a:pt x="73" y="56"/>
                </a:cubicBezTo>
                <a:lnTo>
                  <a:pt x="73" y="19"/>
                </a:lnTo>
                <a:close/>
              </a:path>
            </a:pathLst>
          </a:custGeom>
          <a:solidFill>
            <a:schemeClr val="bg1"/>
          </a:solidFill>
          <a:ln>
            <a:noFill/>
          </a:ln>
        </p:spPr>
        <p:txBody>
          <a:bodyPr vert="horz" wrap="square" lIns="121920" tIns="60960" rIns="121920" bIns="60960" numCol="1" anchor="t" anchorCtr="0" compatLnSpc="1"/>
          <a:p>
            <a:endParaRPr lang="en-US" sz="2400"/>
          </a:p>
        </p:txBody>
      </p:sp>
      <p:sp>
        <p:nvSpPr>
          <p:cNvPr id="41" name="Freeform 31"/>
          <p:cNvSpPr>
            <a:spLocks noEditPoints="1"/>
          </p:cNvSpPr>
          <p:nvPr/>
        </p:nvSpPr>
        <p:spPr bwMode="auto">
          <a:xfrm>
            <a:off x="9908000" y="4834031"/>
            <a:ext cx="136139" cy="49919"/>
          </a:xfrm>
          <a:custGeom>
            <a:avLst/>
            <a:gdLst>
              <a:gd name="T0" fmla="*/ 0 w 29"/>
              <a:gd name="T1" fmla="*/ 10 h 10"/>
              <a:gd name="T2" fmla="*/ 29 w 29"/>
              <a:gd name="T3" fmla="*/ 10 h 10"/>
              <a:gd name="T4" fmla="*/ 29 w 29"/>
              <a:gd name="T5" fmla="*/ 0 h 10"/>
              <a:gd name="T6" fmla="*/ 0 w 29"/>
              <a:gd name="T7" fmla="*/ 0 h 10"/>
              <a:gd name="T8" fmla="*/ 0 w 29"/>
              <a:gd name="T9" fmla="*/ 10 h 10"/>
              <a:gd name="T10" fmla="*/ 24 w 29"/>
              <a:gd name="T11" fmla="*/ 2 h 10"/>
              <a:gd name="T12" fmla="*/ 27 w 29"/>
              <a:gd name="T13" fmla="*/ 5 h 10"/>
              <a:gd name="T14" fmla="*/ 24 w 29"/>
              <a:gd name="T15" fmla="*/ 8 h 10"/>
              <a:gd name="T16" fmla="*/ 21 w 29"/>
              <a:gd name="T17" fmla="*/ 5 h 10"/>
              <a:gd name="T18" fmla="*/ 24 w 29"/>
              <a:gd name="T19" fmla="*/ 2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10"/>
                </a:moveTo>
                <a:cubicBezTo>
                  <a:pt x="29" y="10"/>
                  <a:pt x="29" y="10"/>
                  <a:pt x="29" y="10"/>
                </a:cubicBezTo>
                <a:cubicBezTo>
                  <a:pt x="29" y="0"/>
                  <a:pt x="29" y="0"/>
                  <a:pt x="29" y="0"/>
                </a:cubicBezTo>
                <a:cubicBezTo>
                  <a:pt x="0" y="0"/>
                  <a:pt x="0" y="0"/>
                  <a:pt x="0" y="0"/>
                </a:cubicBezTo>
                <a:lnTo>
                  <a:pt x="0" y="10"/>
                </a:lnTo>
                <a:close/>
                <a:moveTo>
                  <a:pt x="24" y="2"/>
                </a:moveTo>
                <a:cubicBezTo>
                  <a:pt x="26" y="2"/>
                  <a:pt x="27" y="4"/>
                  <a:pt x="27" y="5"/>
                </a:cubicBezTo>
                <a:cubicBezTo>
                  <a:pt x="27" y="7"/>
                  <a:pt x="26" y="8"/>
                  <a:pt x="24" y="8"/>
                </a:cubicBezTo>
                <a:cubicBezTo>
                  <a:pt x="23" y="8"/>
                  <a:pt x="21" y="7"/>
                  <a:pt x="21" y="5"/>
                </a:cubicBezTo>
                <a:cubicBezTo>
                  <a:pt x="21" y="4"/>
                  <a:pt x="23" y="2"/>
                  <a:pt x="24" y="2"/>
                </a:cubicBezTo>
                <a:close/>
              </a:path>
            </a:pathLst>
          </a:custGeom>
          <a:solidFill>
            <a:schemeClr val="bg1"/>
          </a:solidFill>
          <a:ln>
            <a:noFill/>
          </a:ln>
        </p:spPr>
        <p:txBody>
          <a:bodyPr vert="horz" wrap="square" lIns="121920" tIns="60960" rIns="121920" bIns="60960" numCol="1" anchor="t" anchorCtr="0" compatLnSpc="1"/>
          <a:p>
            <a:endParaRPr lang="en-US" sz="2400"/>
          </a:p>
        </p:txBody>
      </p:sp>
      <p:sp>
        <p:nvSpPr>
          <p:cNvPr id="42" name="Freeform 32"/>
          <p:cNvSpPr>
            <a:spLocks noEditPoints="1"/>
          </p:cNvSpPr>
          <p:nvPr/>
        </p:nvSpPr>
        <p:spPr bwMode="auto">
          <a:xfrm>
            <a:off x="9908000" y="4706968"/>
            <a:ext cx="136139" cy="45380"/>
          </a:xfrm>
          <a:custGeom>
            <a:avLst/>
            <a:gdLst>
              <a:gd name="T0" fmla="*/ 0 w 29"/>
              <a:gd name="T1" fmla="*/ 0 h 10"/>
              <a:gd name="T2" fmla="*/ 0 w 29"/>
              <a:gd name="T3" fmla="*/ 10 h 10"/>
              <a:gd name="T4" fmla="*/ 29 w 29"/>
              <a:gd name="T5" fmla="*/ 10 h 10"/>
              <a:gd name="T6" fmla="*/ 29 w 29"/>
              <a:gd name="T7" fmla="*/ 0 h 10"/>
              <a:gd name="T8" fmla="*/ 0 w 29"/>
              <a:gd name="T9" fmla="*/ 0 h 10"/>
              <a:gd name="T10" fmla="*/ 24 w 29"/>
              <a:gd name="T11" fmla="*/ 8 h 10"/>
              <a:gd name="T12" fmla="*/ 21 w 29"/>
              <a:gd name="T13" fmla="*/ 5 h 10"/>
              <a:gd name="T14" fmla="*/ 24 w 29"/>
              <a:gd name="T15" fmla="*/ 2 h 10"/>
              <a:gd name="T16" fmla="*/ 27 w 29"/>
              <a:gd name="T17" fmla="*/ 5 h 10"/>
              <a:gd name="T18" fmla="*/ 24 w 29"/>
              <a:gd name="T19"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9" h="10">
                <a:moveTo>
                  <a:pt x="0" y="0"/>
                </a:moveTo>
                <a:cubicBezTo>
                  <a:pt x="0" y="10"/>
                  <a:pt x="0" y="10"/>
                  <a:pt x="0" y="10"/>
                </a:cubicBezTo>
                <a:cubicBezTo>
                  <a:pt x="29" y="10"/>
                  <a:pt x="29" y="10"/>
                  <a:pt x="29" y="10"/>
                </a:cubicBezTo>
                <a:cubicBezTo>
                  <a:pt x="29" y="0"/>
                  <a:pt x="29" y="0"/>
                  <a:pt x="29" y="0"/>
                </a:cubicBezTo>
                <a:lnTo>
                  <a:pt x="0" y="0"/>
                </a:lnTo>
                <a:close/>
                <a:moveTo>
                  <a:pt x="24" y="8"/>
                </a:moveTo>
                <a:cubicBezTo>
                  <a:pt x="23" y="8"/>
                  <a:pt x="21" y="7"/>
                  <a:pt x="21" y="5"/>
                </a:cubicBezTo>
                <a:cubicBezTo>
                  <a:pt x="21" y="4"/>
                  <a:pt x="23" y="2"/>
                  <a:pt x="24" y="2"/>
                </a:cubicBezTo>
                <a:cubicBezTo>
                  <a:pt x="26" y="2"/>
                  <a:pt x="27" y="4"/>
                  <a:pt x="27" y="5"/>
                </a:cubicBezTo>
                <a:cubicBezTo>
                  <a:pt x="27" y="7"/>
                  <a:pt x="26" y="8"/>
                  <a:pt x="24" y="8"/>
                </a:cubicBezTo>
                <a:close/>
              </a:path>
            </a:pathLst>
          </a:custGeom>
          <a:solidFill>
            <a:schemeClr val="bg1"/>
          </a:solidFill>
          <a:ln>
            <a:noFill/>
          </a:ln>
        </p:spPr>
        <p:txBody>
          <a:bodyPr vert="horz" wrap="square" lIns="121920" tIns="60960" rIns="121920" bIns="60960" numCol="1" anchor="t" anchorCtr="0" compatLnSpc="1"/>
          <a:p>
            <a:endParaRPr lang="en-US" sz="240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750" fill="hold"/>
                                        <p:tgtEl>
                                          <p:spTgt spid="27"/>
                                        </p:tgtEl>
                                        <p:attrNameLst>
                                          <p:attrName>ppt_w</p:attrName>
                                        </p:attrNameLst>
                                      </p:cBhvr>
                                      <p:tavLst>
                                        <p:tav tm="0">
                                          <p:val>
                                            <p:fltVal val="0"/>
                                          </p:val>
                                        </p:tav>
                                        <p:tav tm="100000">
                                          <p:val>
                                            <p:strVal val="#ppt_w"/>
                                          </p:val>
                                        </p:tav>
                                      </p:tavLst>
                                    </p:anim>
                                    <p:anim calcmode="lin" valueType="num">
                                      <p:cBhvr>
                                        <p:cTn id="8" dur="750" fill="hold"/>
                                        <p:tgtEl>
                                          <p:spTgt spid="27"/>
                                        </p:tgtEl>
                                        <p:attrNameLst>
                                          <p:attrName>ppt_h</p:attrName>
                                        </p:attrNameLst>
                                      </p:cBhvr>
                                      <p:tavLst>
                                        <p:tav tm="0">
                                          <p:val>
                                            <p:fltVal val="0"/>
                                          </p:val>
                                        </p:tav>
                                        <p:tav tm="100000">
                                          <p:val>
                                            <p:strVal val="#ppt_h"/>
                                          </p:val>
                                        </p:tav>
                                      </p:tavLst>
                                    </p:anim>
                                    <p:anim calcmode="lin" valueType="num">
                                      <p:cBhvr>
                                        <p:cTn id="9" dur="750" fill="hold"/>
                                        <p:tgtEl>
                                          <p:spTgt spid="27"/>
                                        </p:tgtEl>
                                        <p:attrNameLst>
                                          <p:attrName>style.rotation</p:attrName>
                                        </p:attrNameLst>
                                      </p:cBhvr>
                                      <p:tavLst>
                                        <p:tav tm="0">
                                          <p:val>
                                            <p:fltVal val="90"/>
                                          </p:val>
                                        </p:tav>
                                        <p:tav tm="100000">
                                          <p:val>
                                            <p:fltVal val="0"/>
                                          </p:val>
                                        </p:tav>
                                      </p:tavLst>
                                    </p:anim>
                                    <p:animEffect transition="in" filter="fade">
                                      <p:cBhvr>
                                        <p:cTn id="10" dur="750"/>
                                        <p:tgtEl>
                                          <p:spTgt spid="27"/>
                                        </p:tgtEl>
                                      </p:cBhvr>
                                    </p:animEffect>
                                  </p:childTnLst>
                                </p:cTn>
                              </p:par>
                              <p:par>
                                <p:cTn id="11" presetID="31" presetClass="entr" presetSubtype="0" fill="hold" nodeType="withEffect">
                                  <p:stCondLst>
                                    <p:cond delay="0"/>
                                  </p:stCondLst>
                                  <p:childTnLst>
                                    <p:set>
                                      <p:cBhvr>
                                        <p:cTn id="12" dur="1" fill="hold">
                                          <p:stCondLst>
                                            <p:cond delay="0"/>
                                          </p:stCondLst>
                                        </p:cTn>
                                        <p:tgtEl>
                                          <p:spTgt spid="27"/>
                                        </p:tgtEl>
                                        <p:attrNameLst>
                                          <p:attrName>style.visibility</p:attrName>
                                        </p:attrNameLst>
                                      </p:cBhvr>
                                      <p:to>
                                        <p:strVal val="visible"/>
                                      </p:to>
                                    </p:set>
                                    <p:anim calcmode="lin" valueType="num">
                                      <p:cBhvr>
                                        <p:cTn id="13" dur="1000" fill="hold"/>
                                        <p:tgtEl>
                                          <p:spTgt spid="27"/>
                                        </p:tgtEl>
                                        <p:attrNameLst>
                                          <p:attrName>ppt_w</p:attrName>
                                        </p:attrNameLst>
                                      </p:cBhvr>
                                      <p:tavLst>
                                        <p:tav tm="0">
                                          <p:val>
                                            <p:fltVal val="0"/>
                                          </p:val>
                                        </p:tav>
                                        <p:tav tm="100000">
                                          <p:val>
                                            <p:strVal val="#ppt_w"/>
                                          </p:val>
                                        </p:tav>
                                      </p:tavLst>
                                    </p:anim>
                                    <p:anim calcmode="lin" valueType="num">
                                      <p:cBhvr>
                                        <p:cTn id="14" dur="1000" fill="hold"/>
                                        <p:tgtEl>
                                          <p:spTgt spid="27"/>
                                        </p:tgtEl>
                                        <p:attrNameLst>
                                          <p:attrName>ppt_h</p:attrName>
                                        </p:attrNameLst>
                                      </p:cBhvr>
                                      <p:tavLst>
                                        <p:tav tm="0">
                                          <p:val>
                                            <p:fltVal val="0"/>
                                          </p:val>
                                        </p:tav>
                                        <p:tav tm="100000">
                                          <p:val>
                                            <p:strVal val="#ppt_h"/>
                                          </p:val>
                                        </p:tav>
                                      </p:tavLst>
                                    </p:anim>
                                    <p:anim calcmode="lin" valueType="num">
                                      <p:cBhvr>
                                        <p:cTn id="15" dur="1000" fill="hold"/>
                                        <p:tgtEl>
                                          <p:spTgt spid="27"/>
                                        </p:tgtEl>
                                        <p:attrNameLst>
                                          <p:attrName>style.rotation</p:attrName>
                                        </p:attrNameLst>
                                      </p:cBhvr>
                                      <p:tavLst>
                                        <p:tav tm="0">
                                          <p:val>
                                            <p:fltVal val="90"/>
                                          </p:val>
                                        </p:tav>
                                        <p:tav tm="100000">
                                          <p:val>
                                            <p:fltVal val="0"/>
                                          </p:val>
                                        </p:tav>
                                      </p:tavLst>
                                    </p:anim>
                                    <p:animEffect transition="in" filter="fade">
                                      <p:cBhvr>
                                        <p:cTn id="16" dur="1000"/>
                                        <p:tgtEl>
                                          <p:spTgt spid="27"/>
                                        </p:tgtEl>
                                      </p:cBhvr>
                                    </p:animEffect>
                                  </p:childTnLst>
                                </p:cTn>
                              </p:par>
                              <p:par>
                                <p:cTn id="17" presetID="3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p:cTn id="19" dur="1000" fill="hold"/>
                                        <p:tgtEl>
                                          <p:spTgt spid="13"/>
                                        </p:tgtEl>
                                        <p:attrNameLst>
                                          <p:attrName>ppt_w</p:attrName>
                                        </p:attrNameLst>
                                      </p:cBhvr>
                                      <p:tavLst>
                                        <p:tav tm="0">
                                          <p:val>
                                            <p:fltVal val="0"/>
                                          </p:val>
                                        </p:tav>
                                        <p:tav tm="100000">
                                          <p:val>
                                            <p:strVal val="#ppt_w"/>
                                          </p:val>
                                        </p:tav>
                                      </p:tavLst>
                                    </p:anim>
                                    <p:anim calcmode="lin" valueType="num">
                                      <p:cBhvr>
                                        <p:cTn id="20" dur="1000" fill="hold"/>
                                        <p:tgtEl>
                                          <p:spTgt spid="13"/>
                                        </p:tgtEl>
                                        <p:attrNameLst>
                                          <p:attrName>ppt_h</p:attrName>
                                        </p:attrNameLst>
                                      </p:cBhvr>
                                      <p:tavLst>
                                        <p:tav tm="0">
                                          <p:val>
                                            <p:fltVal val="0"/>
                                          </p:val>
                                        </p:tav>
                                        <p:tav tm="100000">
                                          <p:val>
                                            <p:strVal val="#ppt_h"/>
                                          </p:val>
                                        </p:tav>
                                      </p:tavLst>
                                    </p:anim>
                                    <p:anim calcmode="lin" valueType="num">
                                      <p:cBhvr>
                                        <p:cTn id="21" dur="1000" fill="hold"/>
                                        <p:tgtEl>
                                          <p:spTgt spid="13"/>
                                        </p:tgtEl>
                                        <p:attrNameLst>
                                          <p:attrName>style.rotation</p:attrName>
                                        </p:attrNameLst>
                                      </p:cBhvr>
                                      <p:tavLst>
                                        <p:tav tm="0">
                                          <p:val>
                                            <p:fltVal val="90"/>
                                          </p:val>
                                        </p:tav>
                                        <p:tav tm="100000">
                                          <p:val>
                                            <p:fltVal val="0"/>
                                          </p:val>
                                        </p:tav>
                                      </p:tavLst>
                                    </p:anim>
                                    <p:animEffect transition="in" filter="fade">
                                      <p:cBhvr>
                                        <p:cTn id="22" dur="1000"/>
                                        <p:tgtEl>
                                          <p:spTgt spid="13"/>
                                        </p:tgtEl>
                                      </p:cBhvr>
                                    </p:animEffect>
                                  </p:childTnLst>
                                </p:cTn>
                              </p:par>
                              <p:par>
                                <p:cTn id="23" presetID="31" presetClass="entr" presetSubtype="0" fill="hold" nodeType="with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p:cTn id="25" dur="1000" fill="hold"/>
                                        <p:tgtEl>
                                          <p:spTgt spid="4"/>
                                        </p:tgtEl>
                                        <p:attrNameLst>
                                          <p:attrName>ppt_w</p:attrName>
                                        </p:attrNameLst>
                                      </p:cBhvr>
                                      <p:tavLst>
                                        <p:tav tm="0">
                                          <p:val>
                                            <p:fltVal val="0"/>
                                          </p:val>
                                        </p:tav>
                                        <p:tav tm="100000">
                                          <p:val>
                                            <p:strVal val="#ppt_w"/>
                                          </p:val>
                                        </p:tav>
                                      </p:tavLst>
                                    </p:anim>
                                    <p:anim calcmode="lin" valueType="num">
                                      <p:cBhvr>
                                        <p:cTn id="26" dur="1000" fill="hold"/>
                                        <p:tgtEl>
                                          <p:spTgt spid="4"/>
                                        </p:tgtEl>
                                        <p:attrNameLst>
                                          <p:attrName>ppt_h</p:attrName>
                                        </p:attrNameLst>
                                      </p:cBhvr>
                                      <p:tavLst>
                                        <p:tav tm="0">
                                          <p:val>
                                            <p:fltVal val="0"/>
                                          </p:val>
                                        </p:tav>
                                        <p:tav tm="100000">
                                          <p:val>
                                            <p:strVal val="#ppt_h"/>
                                          </p:val>
                                        </p:tav>
                                      </p:tavLst>
                                    </p:anim>
                                    <p:anim calcmode="lin" valueType="num">
                                      <p:cBhvr>
                                        <p:cTn id="27" dur="1000" fill="hold"/>
                                        <p:tgtEl>
                                          <p:spTgt spid="4"/>
                                        </p:tgtEl>
                                        <p:attrNameLst>
                                          <p:attrName>style.rotation</p:attrName>
                                        </p:attrNameLst>
                                      </p:cBhvr>
                                      <p:tavLst>
                                        <p:tav tm="0">
                                          <p:val>
                                            <p:fltVal val="90"/>
                                          </p:val>
                                        </p:tav>
                                        <p:tav tm="100000">
                                          <p:val>
                                            <p:fltVal val="0"/>
                                          </p:val>
                                        </p:tav>
                                      </p:tavLst>
                                    </p:anim>
                                    <p:animEffect transition="in" filter="fade">
                                      <p:cBhvr>
                                        <p:cTn id="28" dur="1000"/>
                                        <p:tgtEl>
                                          <p:spTgt spid="4"/>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p:cTn id="31" dur="1000" fill="hold"/>
                                        <p:tgtEl>
                                          <p:spTgt spid="33"/>
                                        </p:tgtEl>
                                        <p:attrNameLst>
                                          <p:attrName>ppt_w</p:attrName>
                                        </p:attrNameLst>
                                      </p:cBhvr>
                                      <p:tavLst>
                                        <p:tav tm="0">
                                          <p:val>
                                            <p:fltVal val="0"/>
                                          </p:val>
                                        </p:tav>
                                        <p:tav tm="100000">
                                          <p:val>
                                            <p:strVal val="#ppt_w"/>
                                          </p:val>
                                        </p:tav>
                                      </p:tavLst>
                                    </p:anim>
                                    <p:anim calcmode="lin" valueType="num">
                                      <p:cBhvr>
                                        <p:cTn id="32" dur="1000" fill="hold"/>
                                        <p:tgtEl>
                                          <p:spTgt spid="33"/>
                                        </p:tgtEl>
                                        <p:attrNameLst>
                                          <p:attrName>ppt_h</p:attrName>
                                        </p:attrNameLst>
                                      </p:cBhvr>
                                      <p:tavLst>
                                        <p:tav tm="0">
                                          <p:val>
                                            <p:fltVal val="0"/>
                                          </p:val>
                                        </p:tav>
                                        <p:tav tm="100000">
                                          <p:val>
                                            <p:strVal val="#ppt_h"/>
                                          </p:val>
                                        </p:tav>
                                      </p:tavLst>
                                    </p:anim>
                                    <p:anim calcmode="lin" valueType="num">
                                      <p:cBhvr>
                                        <p:cTn id="33" dur="1000" fill="hold"/>
                                        <p:tgtEl>
                                          <p:spTgt spid="33"/>
                                        </p:tgtEl>
                                        <p:attrNameLst>
                                          <p:attrName>style.rotation</p:attrName>
                                        </p:attrNameLst>
                                      </p:cBhvr>
                                      <p:tavLst>
                                        <p:tav tm="0">
                                          <p:val>
                                            <p:fltVal val="90"/>
                                          </p:val>
                                        </p:tav>
                                        <p:tav tm="100000">
                                          <p:val>
                                            <p:fltVal val="0"/>
                                          </p:val>
                                        </p:tav>
                                      </p:tavLst>
                                    </p:anim>
                                    <p:animEffect transition="in" filter="fade">
                                      <p:cBhvr>
                                        <p:cTn id="34" dur="1000"/>
                                        <p:tgtEl>
                                          <p:spTgt spid="33"/>
                                        </p:tgtEl>
                                      </p:cBhvr>
                                    </p:animEffect>
                                  </p:childTnLst>
                                </p:cTn>
                              </p:par>
                              <p:par>
                                <p:cTn id="35" presetID="31" presetClass="entr" presetSubtype="0" fill="hold" nodeType="withEffect">
                                  <p:stCondLst>
                                    <p:cond delay="0"/>
                                  </p:stCondLst>
                                  <p:childTnLst>
                                    <p:set>
                                      <p:cBhvr>
                                        <p:cTn id="36" dur="1" fill="hold">
                                          <p:stCondLst>
                                            <p:cond delay="0"/>
                                          </p:stCondLst>
                                        </p:cTn>
                                        <p:tgtEl>
                                          <p:spTgt spid="39"/>
                                        </p:tgtEl>
                                        <p:attrNameLst>
                                          <p:attrName>style.visibility</p:attrName>
                                        </p:attrNameLst>
                                      </p:cBhvr>
                                      <p:to>
                                        <p:strVal val="visible"/>
                                      </p:to>
                                    </p:set>
                                    <p:anim calcmode="lin" valueType="num">
                                      <p:cBhvr>
                                        <p:cTn id="37" dur="1000" fill="hold"/>
                                        <p:tgtEl>
                                          <p:spTgt spid="39"/>
                                        </p:tgtEl>
                                        <p:attrNameLst>
                                          <p:attrName>ppt_w</p:attrName>
                                        </p:attrNameLst>
                                      </p:cBhvr>
                                      <p:tavLst>
                                        <p:tav tm="0">
                                          <p:val>
                                            <p:fltVal val="0"/>
                                          </p:val>
                                        </p:tav>
                                        <p:tav tm="100000">
                                          <p:val>
                                            <p:strVal val="#ppt_w"/>
                                          </p:val>
                                        </p:tav>
                                      </p:tavLst>
                                    </p:anim>
                                    <p:anim calcmode="lin" valueType="num">
                                      <p:cBhvr>
                                        <p:cTn id="38" dur="1000" fill="hold"/>
                                        <p:tgtEl>
                                          <p:spTgt spid="39"/>
                                        </p:tgtEl>
                                        <p:attrNameLst>
                                          <p:attrName>ppt_h</p:attrName>
                                        </p:attrNameLst>
                                      </p:cBhvr>
                                      <p:tavLst>
                                        <p:tav tm="0">
                                          <p:val>
                                            <p:fltVal val="0"/>
                                          </p:val>
                                        </p:tav>
                                        <p:tav tm="100000">
                                          <p:val>
                                            <p:strVal val="#ppt_h"/>
                                          </p:val>
                                        </p:tav>
                                      </p:tavLst>
                                    </p:anim>
                                    <p:anim calcmode="lin" valueType="num">
                                      <p:cBhvr>
                                        <p:cTn id="39" dur="1000" fill="hold"/>
                                        <p:tgtEl>
                                          <p:spTgt spid="39"/>
                                        </p:tgtEl>
                                        <p:attrNameLst>
                                          <p:attrName>style.rotation</p:attrName>
                                        </p:attrNameLst>
                                      </p:cBhvr>
                                      <p:tavLst>
                                        <p:tav tm="0">
                                          <p:val>
                                            <p:fltVal val="90"/>
                                          </p:val>
                                        </p:tav>
                                        <p:tav tm="100000">
                                          <p:val>
                                            <p:fltVal val="0"/>
                                          </p:val>
                                        </p:tav>
                                      </p:tavLst>
                                    </p:anim>
                                    <p:animEffect transition="in" filter="fade">
                                      <p:cBhvr>
                                        <p:cTn id="40" dur="1000"/>
                                        <p:tgtEl>
                                          <p:spTgt spid="39"/>
                                        </p:tgtEl>
                                      </p:cBhvr>
                                    </p:animEffect>
                                  </p:childTnLst>
                                </p:cTn>
                              </p:par>
                              <p:par>
                                <p:cTn id="41" presetID="31"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 calcmode="lin" valueType="num">
                                      <p:cBhvr>
                                        <p:cTn id="43" dur="1000" fill="hold"/>
                                        <p:tgtEl>
                                          <p:spTgt spid="25"/>
                                        </p:tgtEl>
                                        <p:attrNameLst>
                                          <p:attrName>ppt_w</p:attrName>
                                        </p:attrNameLst>
                                      </p:cBhvr>
                                      <p:tavLst>
                                        <p:tav tm="0">
                                          <p:val>
                                            <p:fltVal val="0"/>
                                          </p:val>
                                        </p:tav>
                                        <p:tav tm="100000">
                                          <p:val>
                                            <p:strVal val="#ppt_w"/>
                                          </p:val>
                                        </p:tav>
                                      </p:tavLst>
                                    </p:anim>
                                    <p:anim calcmode="lin" valueType="num">
                                      <p:cBhvr>
                                        <p:cTn id="44" dur="1000" fill="hold"/>
                                        <p:tgtEl>
                                          <p:spTgt spid="25"/>
                                        </p:tgtEl>
                                        <p:attrNameLst>
                                          <p:attrName>ppt_h</p:attrName>
                                        </p:attrNameLst>
                                      </p:cBhvr>
                                      <p:tavLst>
                                        <p:tav tm="0">
                                          <p:val>
                                            <p:fltVal val="0"/>
                                          </p:val>
                                        </p:tav>
                                        <p:tav tm="100000">
                                          <p:val>
                                            <p:strVal val="#ppt_h"/>
                                          </p:val>
                                        </p:tav>
                                      </p:tavLst>
                                    </p:anim>
                                    <p:anim calcmode="lin" valueType="num">
                                      <p:cBhvr>
                                        <p:cTn id="45" dur="1000" fill="hold"/>
                                        <p:tgtEl>
                                          <p:spTgt spid="25"/>
                                        </p:tgtEl>
                                        <p:attrNameLst>
                                          <p:attrName>style.rotation</p:attrName>
                                        </p:attrNameLst>
                                      </p:cBhvr>
                                      <p:tavLst>
                                        <p:tav tm="0">
                                          <p:val>
                                            <p:fltVal val="90"/>
                                          </p:val>
                                        </p:tav>
                                        <p:tav tm="100000">
                                          <p:val>
                                            <p:fltVal val="0"/>
                                          </p:val>
                                        </p:tav>
                                      </p:tavLst>
                                    </p:anim>
                                    <p:animEffect transition="in" filter="fade">
                                      <p:cBhvr>
                                        <p:cTn id="46" dur="1000"/>
                                        <p:tgtEl>
                                          <p:spTgt spid="25"/>
                                        </p:tgtEl>
                                      </p:cBhvr>
                                    </p:animEffect>
                                  </p:childTnLst>
                                </p:cTn>
                              </p:par>
                              <p:par>
                                <p:cTn id="47" presetID="3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anim calcmode="lin" valueType="num">
                                      <p:cBhvr>
                                        <p:cTn id="49" dur="1000" fill="hold"/>
                                        <p:tgtEl>
                                          <p:spTgt spid="40"/>
                                        </p:tgtEl>
                                        <p:attrNameLst>
                                          <p:attrName>ppt_w</p:attrName>
                                        </p:attrNameLst>
                                      </p:cBhvr>
                                      <p:tavLst>
                                        <p:tav tm="0">
                                          <p:val>
                                            <p:fltVal val="0"/>
                                          </p:val>
                                        </p:tav>
                                        <p:tav tm="100000">
                                          <p:val>
                                            <p:strVal val="#ppt_w"/>
                                          </p:val>
                                        </p:tav>
                                      </p:tavLst>
                                    </p:anim>
                                    <p:anim calcmode="lin" valueType="num">
                                      <p:cBhvr>
                                        <p:cTn id="50" dur="1000" fill="hold"/>
                                        <p:tgtEl>
                                          <p:spTgt spid="40"/>
                                        </p:tgtEl>
                                        <p:attrNameLst>
                                          <p:attrName>ppt_h</p:attrName>
                                        </p:attrNameLst>
                                      </p:cBhvr>
                                      <p:tavLst>
                                        <p:tav tm="0">
                                          <p:val>
                                            <p:fltVal val="0"/>
                                          </p:val>
                                        </p:tav>
                                        <p:tav tm="100000">
                                          <p:val>
                                            <p:strVal val="#ppt_h"/>
                                          </p:val>
                                        </p:tav>
                                      </p:tavLst>
                                    </p:anim>
                                    <p:anim calcmode="lin" valueType="num">
                                      <p:cBhvr>
                                        <p:cTn id="51" dur="1000" fill="hold"/>
                                        <p:tgtEl>
                                          <p:spTgt spid="40"/>
                                        </p:tgtEl>
                                        <p:attrNameLst>
                                          <p:attrName>style.rotation</p:attrName>
                                        </p:attrNameLst>
                                      </p:cBhvr>
                                      <p:tavLst>
                                        <p:tav tm="0">
                                          <p:val>
                                            <p:fltVal val="90"/>
                                          </p:val>
                                        </p:tav>
                                        <p:tav tm="100000">
                                          <p:val>
                                            <p:fltVal val="0"/>
                                          </p:val>
                                        </p:tav>
                                      </p:tavLst>
                                    </p:anim>
                                    <p:animEffect transition="in" filter="fade">
                                      <p:cBhvr>
                                        <p:cTn id="52" dur="1000"/>
                                        <p:tgtEl>
                                          <p:spTgt spid="40"/>
                                        </p:tgtEl>
                                      </p:cBhvr>
                                    </p:animEffect>
                                  </p:childTnLst>
                                </p:cTn>
                              </p:par>
                              <p:par>
                                <p:cTn id="53" presetID="31" presetClass="entr" presetSubtype="0" fill="hold" grpId="0" nodeType="withEffect">
                                  <p:stCondLst>
                                    <p:cond delay="0"/>
                                  </p:stCondLst>
                                  <p:childTnLst>
                                    <p:set>
                                      <p:cBhvr>
                                        <p:cTn id="54" dur="1" fill="hold">
                                          <p:stCondLst>
                                            <p:cond delay="0"/>
                                          </p:stCondLst>
                                        </p:cTn>
                                        <p:tgtEl>
                                          <p:spTgt spid="41"/>
                                        </p:tgtEl>
                                        <p:attrNameLst>
                                          <p:attrName>style.visibility</p:attrName>
                                        </p:attrNameLst>
                                      </p:cBhvr>
                                      <p:to>
                                        <p:strVal val="visible"/>
                                      </p:to>
                                    </p:set>
                                    <p:anim calcmode="lin" valueType="num">
                                      <p:cBhvr>
                                        <p:cTn id="55" dur="1000" fill="hold"/>
                                        <p:tgtEl>
                                          <p:spTgt spid="41"/>
                                        </p:tgtEl>
                                        <p:attrNameLst>
                                          <p:attrName>ppt_w</p:attrName>
                                        </p:attrNameLst>
                                      </p:cBhvr>
                                      <p:tavLst>
                                        <p:tav tm="0">
                                          <p:val>
                                            <p:fltVal val="0"/>
                                          </p:val>
                                        </p:tav>
                                        <p:tav tm="100000">
                                          <p:val>
                                            <p:strVal val="#ppt_w"/>
                                          </p:val>
                                        </p:tav>
                                      </p:tavLst>
                                    </p:anim>
                                    <p:anim calcmode="lin" valueType="num">
                                      <p:cBhvr>
                                        <p:cTn id="56" dur="1000" fill="hold"/>
                                        <p:tgtEl>
                                          <p:spTgt spid="41"/>
                                        </p:tgtEl>
                                        <p:attrNameLst>
                                          <p:attrName>ppt_h</p:attrName>
                                        </p:attrNameLst>
                                      </p:cBhvr>
                                      <p:tavLst>
                                        <p:tav tm="0">
                                          <p:val>
                                            <p:fltVal val="0"/>
                                          </p:val>
                                        </p:tav>
                                        <p:tav tm="100000">
                                          <p:val>
                                            <p:strVal val="#ppt_h"/>
                                          </p:val>
                                        </p:tav>
                                      </p:tavLst>
                                    </p:anim>
                                    <p:anim calcmode="lin" valueType="num">
                                      <p:cBhvr>
                                        <p:cTn id="57" dur="1000" fill="hold"/>
                                        <p:tgtEl>
                                          <p:spTgt spid="41"/>
                                        </p:tgtEl>
                                        <p:attrNameLst>
                                          <p:attrName>style.rotation</p:attrName>
                                        </p:attrNameLst>
                                      </p:cBhvr>
                                      <p:tavLst>
                                        <p:tav tm="0">
                                          <p:val>
                                            <p:fltVal val="90"/>
                                          </p:val>
                                        </p:tav>
                                        <p:tav tm="100000">
                                          <p:val>
                                            <p:fltVal val="0"/>
                                          </p:val>
                                        </p:tav>
                                      </p:tavLst>
                                    </p:anim>
                                    <p:animEffect transition="in" filter="fade">
                                      <p:cBhvr>
                                        <p:cTn id="58" dur="1000"/>
                                        <p:tgtEl>
                                          <p:spTgt spid="41"/>
                                        </p:tgtEl>
                                      </p:cBhvr>
                                    </p:animEffect>
                                  </p:childTnLst>
                                </p:cTn>
                              </p:par>
                              <p:par>
                                <p:cTn id="59" presetID="31" presetClass="entr" presetSubtype="0" fill="hold" grpId="0" nodeType="withEffect">
                                  <p:stCondLst>
                                    <p:cond delay="0"/>
                                  </p:stCondLst>
                                  <p:childTnLst>
                                    <p:set>
                                      <p:cBhvr>
                                        <p:cTn id="60" dur="1" fill="hold">
                                          <p:stCondLst>
                                            <p:cond delay="0"/>
                                          </p:stCondLst>
                                        </p:cTn>
                                        <p:tgtEl>
                                          <p:spTgt spid="42"/>
                                        </p:tgtEl>
                                        <p:attrNameLst>
                                          <p:attrName>style.visibility</p:attrName>
                                        </p:attrNameLst>
                                      </p:cBhvr>
                                      <p:to>
                                        <p:strVal val="visible"/>
                                      </p:to>
                                    </p:set>
                                    <p:anim calcmode="lin" valueType="num">
                                      <p:cBhvr>
                                        <p:cTn id="61" dur="1000" fill="hold"/>
                                        <p:tgtEl>
                                          <p:spTgt spid="42"/>
                                        </p:tgtEl>
                                        <p:attrNameLst>
                                          <p:attrName>ppt_w</p:attrName>
                                        </p:attrNameLst>
                                      </p:cBhvr>
                                      <p:tavLst>
                                        <p:tav tm="0">
                                          <p:val>
                                            <p:fltVal val="0"/>
                                          </p:val>
                                        </p:tav>
                                        <p:tav tm="100000">
                                          <p:val>
                                            <p:strVal val="#ppt_w"/>
                                          </p:val>
                                        </p:tav>
                                      </p:tavLst>
                                    </p:anim>
                                    <p:anim calcmode="lin" valueType="num">
                                      <p:cBhvr>
                                        <p:cTn id="62" dur="1000" fill="hold"/>
                                        <p:tgtEl>
                                          <p:spTgt spid="42"/>
                                        </p:tgtEl>
                                        <p:attrNameLst>
                                          <p:attrName>ppt_h</p:attrName>
                                        </p:attrNameLst>
                                      </p:cBhvr>
                                      <p:tavLst>
                                        <p:tav tm="0">
                                          <p:val>
                                            <p:fltVal val="0"/>
                                          </p:val>
                                        </p:tav>
                                        <p:tav tm="100000">
                                          <p:val>
                                            <p:strVal val="#ppt_h"/>
                                          </p:val>
                                        </p:tav>
                                      </p:tavLst>
                                    </p:anim>
                                    <p:anim calcmode="lin" valueType="num">
                                      <p:cBhvr>
                                        <p:cTn id="63" dur="1000" fill="hold"/>
                                        <p:tgtEl>
                                          <p:spTgt spid="42"/>
                                        </p:tgtEl>
                                        <p:attrNameLst>
                                          <p:attrName>style.rotation</p:attrName>
                                        </p:attrNameLst>
                                      </p:cBhvr>
                                      <p:tavLst>
                                        <p:tav tm="0">
                                          <p:val>
                                            <p:fltVal val="90"/>
                                          </p:val>
                                        </p:tav>
                                        <p:tav tm="100000">
                                          <p:val>
                                            <p:fltVal val="0"/>
                                          </p:val>
                                        </p:tav>
                                      </p:tavLst>
                                    </p:anim>
                                    <p:animEffect transition="in" filter="fade">
                                      <p:cBhvr>
                                        <p:cTn id="64" dur="1000"/>
                                        <p:tgtEl>
                                          <p:spTgt spid="42"/>
                                        </p:tgtEl>
                                      </p:cBhvr>
                                    </p:animEffect>
                                  </p:childTnLst>
                                </p:cTn>
                              </p:par>
                            </p:childTnLst>
                          </p:cTn>
                        </p:par>
                        <p:par>
                          <p:cTn id="65" fill="hold">
                            <p:stCondLst>
                              <p:cond delay="1000"/>
                            </p:stCondLst>
                            <p:childTnLst>
                              <p:par>
                                <p:cTn id="66" presetID="22" presetClass="entr" presetSubtype="1" fill="hold" nodeType="afterEffect">
                                  <p:stCondLst>
                                    <p:cond delay="0"/>
                                  </p:stCondLst>
                                  <p:childTnLst>
                                    <p:set>
                                      <p:cBhvr>
                                        <p:cTn id="67" dur="1" fill="hold">
                                          <p:stCondLst>
                                            <p:cond delay="0"/>
                                          </p:stCondLst>
                                        </p:cTn>
                                        <p:tgtEl>
                                          <p:spTgt spid="7"/>
                                        </p:tgtEl>
                                        <p:attrNameLst>
                                          <p:attrName>style.visibility</p:attrName>
                                        </p:attrNameLst>
                                      </p:cBhvr>
                                      <p:to>
                                        <p:strVal val="visible"/>
                                      </p:to>
                                    </p:set>
                                    <p:animEffect transition="in" filter="wipe(up)">
                                      <p:cBhvr>
                                        <p:cTn id="68" dur="500"/>
                                        <p:tgtEl>
                                          <p:spTgt spid="7"/>
                                        </p:tgtEl>
                                      </p:cBhvr>
                                    </p:animEffect>
                                  </p:childTnLst>
                                </p:cTn>
                              </p:par>
                              <p:par>
                                <p:cTn id="69" presetID="22" presetClass="entr" presetSubtype="1" fill="hold" nodeType="withEffect">
                                  <p:stCondLst>
                                    <p:cond delay="0"/>
                                  </p:stCondLst>
                                  <p:childTnLst>
                                    <p:set>
                                      <p:cBhvr>
                                        <p:cTn id="70" dur="1" fill="hold">
                                          <p:stCondLst>
                                            <p:cond delay="0"/>
                                          </p:stCondLst>
                                        </p:cTn>
                                        <p:tgtEl>
                                          <p:spTgt spid="9"/>
                                        </p:tgtEl>
                                        <p:attrNameLst>
                                          <p:attrName>style.visibility</p:attrName>
                                        </p:attrNameLst>
                                      </p:cBhvr>
                                      <p:to>
                                        <p:strVal val="visible"/>
                                      </p:to>
                                    </p:set>
                                    <p:animEffect transition="in" filter="wipe(up)">
                                      <p:cBhvr>
                                        <p:cTn id="71" dur="500"/>
                                        <p:tgtEl>
                                          <p:spTgt spid="9"/>
                                        </p:tgtEl>
                                      </p:cBhvr>
                                    </p:animEffect>
                                  </p:childTnLst>
                                </p:cTn>
                              </p:par>
                              <p:par>
                                <p:cTn id="72" presetID="22" presetClass="entr" presetSubtype="4" fill="hold"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wipe(down)">
                                      <p:cBhvr>
                                        <p:cTn id="74" dur="500"/>
                                        <p:tgtEl>
                                          <p:spTgt spid="6"/>
                                        </p:tgtEl>
                                      </p:cBhvr>
                                    </p:animEffect>
                                  </p:childTnLst>
                                </p:cTn>
                              </p:par>
                              <p:par>
                                <p:cTn id="75" presetID="22" presetClass="entr" presetSubtype="4" fill="hold" nodeType="withEffect">
                                  <p:stCondLst>
                                    <p:cond delay="0"/>
                                  </p:stCondLst>
                                  <p:childTnLst>
                                    <p:set>
                                      <p:cBhvr>
                                        <p:cTn id="76" dur="1" fill="hold">
                                          <p:stCondLst>
                                            <p:cond delay="0"/>
                                          </p:stCondLst>
                                        </p:cTn>
                                        <p:tgtEl>
                                          <p:spTgt spid="8"/>
                                        </p:tgtEl>
                                        <p:attrNameLst>
                                          <p:attrName>style.visibility</p:attrName>
                                        </p:attrNameLst>
                                      </p:cBhvr>
                                      <p:to>
                                        <p:strVal val="visible"/>
                                      </p:to>
                                    </p:set>
                                    <p:animEffect transition="in" filter="wipe(down)">
                                      <p:cBhvr>
                                        <p:cTn id="77" dur="500"/>
                                        <p:tgtEl>
                                          <p:spTgt spid="8"/>
                                        </p:tgtEl>
                                      </p:cBhvr>
                                    </p:animEffect>
                                  </p:childTnLst>
                                </p:cTn>
                              </p:par>
                            </p:childTnLst>
                          </p:cTn>
                        </p:par>
                        <p:par>
                          <p:cTn id="78" fill="hold">
                            <p:stCondLst>
                              <p:cond delay="1500"/>
                            </p:stCondLst>
                            <p:childTnLst>
                              <p:par>
                                <p:cTn id="79" presetID="10" presetClass="entr" presetSubtype="0" fill="hold" grpId="0" nodeType="after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fade">
                                      <p:cBhvr>
                                        <p:cTn id="81" dur="500"/>
                                        <p:tgtEl>
                                          <p:spTgt spid="21"/>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20"/>
                                        </p:tgtEl>
                                        <p:attrNameLst>
                                          <p:attrName>style.visibility</p:attrName>
                                        </p:attrNameLst>
                                      </p:cBhvr>
                                      <p:to>
                                        <p:strVal val="visible"/>
                                      </p:to>
                                    </p:set>
                                    <p:animEffect transition="in" filter="fade">
                                      <p:cBhvr>
                                        <p:cTn id="84" dur="500"/>
                                        <p:tgtEl>
                                          <p:spTgt spid="20"/>
                                        </p:tgtEl>
                                      </p:cBhvr>
                                    </p:animEffect>
                                  </p:childTnLst>
                                </p:cTn>
                              </p:par>
                              <p:par>
                                <p:cTn id="85" presetID="10" presetClass="entr" presetSubtype="0" fill="hold" grpId="0" nodeType="withEffect">
                                  <p:stCondLst>
                                    <p:cond delay="0"/>
                                  </p:stCondLst>
                                  <p:childTnLst>
                                    <p:set>
                                      <p:cBhvr>
                                        <p:cTn id="86" dur="1" fill="hold">
                                          <p:stCondLst>
                                            <p:cond delay="0"/>
                                          </p:stCondLst>
                                        </p:cTn>
                                        <p:tgtEl>
                                          <p:spTgt spid="23"/>
                                        </p:tgtEl>
                                        <p:attrNameLst>
                                          <p:attrName>style.visibility</p:attrName>
                                        </p:attrNameLst>
                                      </p:cBhvr>
                                      <p:to>
                                        <p:strVal val="visible"/>
                                      </p:to>
                                    </p:set>
                                    <p:animEffect transition="in" filter="fade">
                                      <p:cBhvr>
                                        <p:cTn id="87" dur="500"/>
                                        <p:tgtEl>
                                          <p:spTgt spid="23"/>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22"/>
                                        </p:tgtEl>
                                        <p:attrNameLst>
                                          <p:attrName>style.visibility</p:attrName>
                                        </p:attrNameLst>
                                      </p:cBhvr>
                                      <p:to>
                                        <p:strVal val="visible"/>
                                      </p:to>
                                    </p:set>
                                    <p:animEffect transition="in" filter="fade">
                                      <p:cBhvr>
                                        <p:cTn id="90" dur="500"/>
                                        <p:tgtEl>
                                          <p:spTgt spid="22"/>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1"/>
                                        </p:tgtEl>
                                        <p:attrNameLst>
                                          <p:attrName>style.visibility</p:attrName>
                                        </p:attrNameLst>
                                      </p:cBhvr>
                                      <p:to>
                                        <p:strVal val="visible"/>
                                      </p:to>
                                    </p:set>
                                    <p:animEffect transition="in" filter="fade">
                                      <p:cBhvr>
                                        <p:cTn id="93" dur="500"/>
                                        <p:tgtEl>
                                          <p:spTgt spid="11"/>
                                        </p:tgtEl>
                                      </p:cBhvr>
                                    </p:animEffect>
                                  </p:childTnLst>
                                </p:cTn>
                              </p:par>
                              <p:par>
                                <p:cTn id="94" presetID="10" presetClass="entr" presetSubtype="0" fill="hold" grpId="0" nodeType="withEffect">
                                  <p:stCondLst>
                                    <p:cond delay="0"/>
                                  </p:stCondLst>
                                  <p:childTnLst>
                                    <p:set>
                                      <p:cBhvr>
                                        <p:cTn id="95" dur="1" fill="hold">
                                          <p:stCondLst>
                                            <p:cond delay="0"/>
                                          </p:stCondLst>
                                        </p:cTn>
                                        <p:tgtEl>
                                          <p:spTgt spid="18"/>
                                        </p:tgtEl>
                                        <p:attrNameLst>
                                          <p:attrName>style.visibility</p:attrName>
                                        </p:attrNameLst>
                                      </p:cBhvr>
                                      <p:to>
                                        <p:strVal val="visible"/>
                                      </p:to>
                                    </p:set>
                                    <p:animEffect transition="in" filter="fade">
                                      <p:cBhvr>
                                        <p:cTn id="96" dur="500"/>
                                        <p:tgtEl>
                                          <p:spTgt spid="18"/>
                                        </p:tgtEl>
                                      </p:cBhvr>
                                    </p:animEffect>
                                  </p:childTnLst>
                                </p:cTn>
                              </p:par>
                              <p:par>
                                <p:cTn id="97" presetID="10" presetClass="entr" presetSubtype="0" fill="hold" grpId="0" nodeType="with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fade">
                                      <p:cBhvr>
                                        <p:cTn id="99" dur="500"/>
                                        <p:tgtEl>
                                          <p:spTgt spid="19"/>
                                        </p:tgtEl>
                                      </p:cBhvr>
                                    </p:animEffect>
                                  </p:childTnLst>
                                </p:cTn>
                              </p:par>
                            </p:childTnLst>
                          </p:cTn>
                        </p:par>
                        <p:par>
                          <p:cTn id="100" fill="hold">
                            <p:stCondLst>
                              <p:cond delay="2000"/>
                            </p:stCondLst>
                            <p:childTnLst>
                              <p:par>
                                <p:cTn id="101" presetID="53" presetClass="entr" presetSubtype="16" fill="hold" nodeType="afterEffect">
                                  <p:stCondLst>
                                    <p:cond delay="0"/>
                                  </p:stCondLst>
                                  <p:childTnLst>
                                    <p:set>
                                      <p:cBhvr>
                                        <p:cTn id="102" dur="1" fill="hold">
                                          <p:stCondLst>
                                            <p:cond delay="0"/>
                                          </p:stCondLst>
                                        </p:cTn>
                                        <p:tgtEl>
                                          <p:spTgt spid="35"/>
                                        </p:tgtEl>
                                        <p:attrNameLst>
                                          <p:attrName>style.visibility</p:attrName>
                                        </p:attrNameLst>
                                      </p:cBhvr>
                                      <p:to>
                                        <p:strVal val="visible"/>
                                      </p:to>
                                    </p:set>
                                    <p:anim calcmode="lin" valueType="num">
                                      <p:cBhvr>
                                        <p:cTn id="103" dur="750" fill="hold"/>
                                        <p:tgtEl>
                                          <p:spTgt spid="35"/>
                                        </p:tgtEl>
                                        <p:attrNameLst>
                                          <p:attrName>ppt_w</p:attrName>
                                        </p:attrNameLst>
                                      </p:cBhvr>
                                      <p:tavLst>
                                        <p:tav tm="0">
                                          <p:val>
                                            <p:fltVal val="0"/>
                                          </p:val>
                                        </p:tav>
                                        <p:tav tm="100000">
                                          <p:val>
                                            <p:strVal val="#ppt_w"/>
                                          </p:val>
                                        </p:tav>
                                      </p:tavLst>
                                    </p:anim>
                                    <p:anim calcmode="lin" valueType="num">
                                      <p:cBhvr>
                                        <p:cTn id="104" dur="750" fill="hold"/>
                                        <p:tgtEl>
                                          <p:spTgt spid="35"/>
                                        </p:tgtEl>
                                        <p:attrNameLst>
                                          <p:attrName>ppt_h</p:attrName>
                                        </p:attrNameLst>
                                      </p:cBhvr>
                                      <p:tavLst>
                                        <p:tav tm="0">
                                          <p:val>
                                            <p:fltVal val="0"/>
                                          </p:val>
                                        </p:tav>
                                        <p:tav tm="100000">
                                          <p:val>
                                            <p:strVal val="#ppt_h"/>
                                          </p:val>
                                        </p:tav>
                                      </p:tavLst>
                                    </p:anim>
                                    <p:animEffect transition="in" filter="fade">
                                      <p:cBhvr>
                                        <p:cTn id="105" dur="750"/>
                                        <p:tgtEl>
                                          <p:spTgt spid="35"/>
                                        </p:tgtEl>
                                      </p:cBhvr>
                                    </p:animEffect>
                                  </p:childTnLst>
                                </p:cTn>
                              </p:par>
                            </p:childTnLst>
                          </p:cTn>
                        </p:par>
                        <p:par>
                          <p:cTn id="106" fill="hold">
                            <p:stCondLst>
                              <p:cond delay="3000"/>
                            </p:stCondLst>
                            <p:childTnLst>
                              <p:par>
                                <p:cTn id="107" presetID="16" presetClass="entr" presetSubtype="37" fill="hold" grpId="0" nodeType="afterEffect">
                                  <p:stCondLst>
                                    <p:cond delay="0"/>
                                  </p:stCondLst>
                                  <p:childTnLst>
                                    <p:set>
                                      <p:cBhvr>
                                        <p:cTn id="108" dur="1" fill="hold">
                                          <p:stCondLst>
                                            <p:cond delay="0"/>
                                          </p:stCondLst>
                                        </p:cTn>
                                        <p:tgtEl>
                                          <p:spTgt spid="38"/>
                                        </p:tgtEl>
                                        <p:attrNameLst>
                                          <p:attrName>style.visibility</p:attrName>
                                        </p:attrNameLst>
                                      </p:cBhvr>
                                      <p:to>
                                        <p:strVal val="visible"/>
                                      </p:to>
                                    </p:set>
                                    <p:animEffect transition="in" filter="barn(outVertical)">
                                      <p:cBhvr>
                                        <p:cTn id="109"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19" grpId="0"/>
      <p:bldP spid="20" grpId="0"/>
      <p:bldP spid="21" grpId="0"/>
      <p:bldP spid="22" grpId="0"/>
      <p:bldP spid="23" grpId="0"/>
      <p:bldP spid="38" grpId="0"/>
      <p:bldP spid="13" grpId="0" animBg="1"/>
      <p:bldP spid="33" grpId="0" animBg="1"/>
      <p:bldP spid="25" grpId="0" animBg="1"/>
      <p:bldP spid="40" grpId="0" animBg="1"/>
      <p:bldP spid="41" grpId="0" animBg="1"/>
      <p:bldP spid="4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图片 14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flipH="1">
            <a:off x="-1" y="3629"/>
            <a:ext cx="11103429" cy="6894621"/>
          </a:xfrm>
          <a:prstGeom prst="rect">
            <a:avLst/>
          </a:prstGeom>
        </p:spPr>
      </p:pic>
      <p:sp>
        <p:nvSpPr>
          <p:cNvPr id="134" name="TextBox 692"/>
          <p:cNvSpPr txBox="1"/>
          <p:nvPr/>
        </p:nvSpPr>
        <p:spPr>
          <a:xfrm>
            <a:off x="5695600" y="2061186"/>
            <a:ext cx="6583680" cy="1198880"/>
          </a:xfrm>
          <a:prstGeom prst="rect">
            <a:avLst/>
          </a:prstGeom>
          <a:noFill/>
        </p:spPr>
        <p:txBody>
          <a:bodyPr wrap="none" rtlCol="0">
            <a:spAutoFit/>
          </a:bodyPr>
          <a:lstStyle/>
          <a:p>
            <a:r>
              <a:rPr lang="zh-CN" altLang="en-US" sz="7200" b="1"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感谢您的聆听！</a:t>
            </a:r>
            <a:endParaRPr lang="en-US" altLang="en-US" sz="7200" b="1"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cxnSp>
        <p:nvCxnSpPr>
          <p:cNvPr id="136" name="直接连接符 135"/>
          <p:cNvCxnSpPr/>
          <p:nvPr/>
        </p:nvCxnSpPr>
        <p:spPr>
          <a:xfrm>
            <a:off x="5896610" y="3261360"/>
            <a:ext cx="5267960" cy="0"/>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文本框 9"/>
          <p:cNvSpPr txBox="1">
            <a:spLocks noChangeArrowheads="1"/>
          </p:cNvSpPr>
          <p:nvPr/>
        </p:nvSpPr>
        <p:spPr bwMode="auto">
          <a:xfrm>
            <a:off x="5695501" y="3525835"/>
            <a:ext cx="5267789"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Thank you for listening</a:t>
            </a:r>
            <a:r>
              <a:rPr lang="zh-CN" altLang="en-US" sz="1000" dirty="0">
                <a:solidFill>
                  <a:schemeClr val="tx1">
                    <a:lumMod val="75000"/>
                    <a:lumOff val="25000"/>
                  </a:schemeClr>
                </a:solidFill>
                <a:latin typeface="微软雅黑" panose="020B0503020204020204" pitchFamily="34" charset="-122"/>
                <a:ea typeface="微软雅黑" panose="020B0503020204020204" pitchFamily="34" charset="-122"/>
              </a:rPr>
              <a:t>！</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42"/>
                                        </p:tgtEl>
                                        <p:attrNameLst>
                                          <p:attrName>style.visibility</p:attrName>
                                        </p:attrNameLst>
                                      </p:cBhvr>
                                      <p:to>
                                        <p:strVal val="visible"/>
                                      </p:to>
                                    </p:set>
                                    <p:anim calcmode="lin" valueType="num">
                                      <p:cBhvr additive="base">
                                        <p:cTn id="7" dur="2000" fill="hold"/>
                                        <p:tgtEl>
                                          <p:spTgt spid="142"/>
                                        </p:tgtEl>
                                        <p:attrNameLst>
                                          <p:attrName>ppt_x</p:attrName>
                                        </p:attrNameLst>
                                      </p:cBhvr>
                                      <p:tavLst>
                                        <p:tav tm="0">
                                          <p:val>
                                            <p:strVal val="0-#ppt_w/2"/>
                                          </p:val>
                                        </p:tav>
                                        <p:tav tm="100000">
                                          <p:val>
                                            <p:strVal val="#ppt_x"/>
                                          </p:val>
                                        </p:tav>
                                      </p:tavLst>
                                    </p:anim>
                                    <p:anim calcmode="lin" valueType="num">
                                      <p:cBhvr additive="base">
                                        <p:cTn id="8" dur="2000" fill="hold"/>
                                        <p:tgtEl>
                                          <p:spTgt spid="142"/>
                                        </p:tgtEl>
                                        <p:attrNameLst>
                                          <p:attrName>ppt_y</p:attrName>
                                        </p:attrNameLst>
                                      </p:cBhvr>
                                      <p:tavLst>
                                        <p:tav tm="0">
                                          <p:val>
                                            <p:strVal val="#ppt_y"/>
                                          </p:val>
                                        </p:tav>
                                        <p:tav tm="100000">
                                          <p:val>
                                            <p:strVal val="#ppt_y"/>
                                          </p:val>
                                        </p:tav>
                                      </p:tavLst>
                                    </p:anim>
                                  </p:childTnLst>
                                </p:cTn>
                              </p:par>
                            </p:childTnLst>
                          </p:cTn>
                        </p:par>
                        <p:par>
                          <p:cTn id="9" fill="hold">
                            <p:stCondLst>
                              <p:cond delay="2000"/>
                            </p:stCondLst>
                            <p:childTnLst>
                              <p:par>
                                <p:cTn id="10" presetID="41" presetClass="entr" presetSubtype="0" fill="hold" grpId="0" nodeType="afterEffect">
                                  <p:stCondLst>
                                    <p:cond delay="0"/>
                                  </p:stCondLst>
                                  <p:iterate type="lt">
                                    <p:tmPct val="10000"/>
                                  </p:iterate>
                                  <p:childTnLst>
                                    <p:set>
                                      <p:cBhvr>
                                        <p:cTn id="11" dur="1" fill="hold">
                                          <p:stCondLst>
                                            <p:cond delay="0"/>
                                          </p:stCondLst>
                                        </p:cTn>
                                        <p:tgtEl>
                                          <p:spTgt spid="134"/>
                                        </p:tgtEl>
                                        <p:attrNameLst>
                                          <p:attrName>style.visibility</p:attrName>
                                        </p:attrNameLst>
                                      </p:cBhvr>
                                      <p:to>
                                        <p:strVal val="visible"/>
                                      </p:to>
                                    </p:set>
                                    <p:anim calcmode="lin" valueType="num">
                                      <p:cBhvr>
                                        <p:cTn id="12" dur="500" fill="hold"/>
                                        <p:tgtEl>
                                          <p:spTgt spid="134"/>
                                        </p:tgtEl>
                                        <p:attrNameLst>
                                          <p:attrName>ppt_x</p:attrName>
                                        </p:attrNameLst>
                                      </p:cBhvr>
                                      <p:tavLst>
                                        <p:tav tm="0">
                                          <p:val>
                                            <p:strVal val="#ppt_x"/>
                                          </p:val>
                                        </p:tav>
                                        <p:tav tm="50000">
                                          <p:val>
                                            <p:strVal val="#ppt_x+.1"/>
                                          </p:val>
                                        </p:tav>
                                        <p:tav tm="100000">
                                          <p:val>
                                            <p:strVal val="#ppt_x"/>
                                          </p:val>
                                        </p:tav>
                                      </p:tavLst>
                                    </p:anim>
                                    <p:anim calcmode="lin" valueType="num">
                                      <p:cBhvr>
                                        <p:cTn id="13" dur="500" fill="hold"/>
                                        <p:tgtEl>
                                          <p:spTgt spid="134"/>
                                        </p:tgtEl>
                                        <p:attrNameLst>
                                          <p:attrName>ppt_y</p:attrName>
                                        </p:attrNameLst>
                                      </p:cBhvr>
                                      <p:tavLst>
                                        <p:tav tm="0">
                                          <p:val>
                                            <p:strVal val="#ppt_y"/>
                                          </p:val>
                                        </p:tav>
                                        <p:tav tm="100000">
                                          <p:val>
                                            <p:strVal val="#ppt_y"/>
                                          </p:val>
                                        </p:tav>
                                      </p:tavLst>
                                    </p:anim>
                                    <p:anim calcmode="lin" valueType="num">
                                      <p:cBhvr>
                                        <p:cTn id="14" dur="500" fill="hold"/>
                                        <p:tgtEl>
                                          <p:spTgt spid="134"/>
                                        </p:tgtEl>
                                        <p:attrNameLst>
                                          <p:attrName>ppt_h</p:attrName>
                                        </p:attrNameLst>
                                      </p:cBhvr>
                                      <p:tavLst>
                                        <p:tav tm="0">
                                          <p:val>
                                            <p:strVal val="#ppt_h/10"/>
                                          </p:val>
                                        </p:tav>
                                        <p:tav tm="50000">
                                          <p:val>
                                            <p:strVal val="#ppt_h+.01"/>
                                          </p:val>
                                        </p:tav>
                                        <p:tav tm="100000">
                                          <p:val>
                                            <p:strVal val="#ppt_h"/>
                                          </p:val>
                                        </p:tav>
                                      </p:tavLst>
                                    </p:anim>
                                    <p:anim calcmode="lin" valueType="num">
                                      <p:cBhvr>
                                        <p:cTn id="15" dur="500" fill="hold"/>
                                        <p:tgtEl>
                                          <p:spTgt spid="134"/>
                                        </p:tgtEl>
                                        <p:attrNameLst>
                                          <p:attrName>ppt_w</p:attrName>
                                        </p:attrNameLst>
                                      </p:cBhvr>
                                      <p:tavLst>
                                        <p:tav tm="0">
                                          <p:val>
                                            <p:strVal val="#ppt_w/10"/>
                                          </p:val>
                                        </p:tav>
                                        <p:tav tm="50000">
                                          <p:val>
                                            <p:strVal val="#ppt_w+.01"/>
                                          </p:val>
                                        </p:tav>
                                        <p:tav tm="100000">
                                          <p:val>
                                            <p:strVal val="#ppt_w"/>
                                          </p:val>
                                        </p:tav>
                                      </p:tavLst>
                                    </p:anim>
                                    <p:animEffect transition="in" filter="fade">
                                      <p:cBhvr>
                                        <p:cTn id="16" dur="500" tmFilter="0,0; .5, 1; 1, 1"/>
                                        <p:tgtEl>
                                          <p:spTgt spid="134"/>
                                        </p:tgtEl>
                                      </p:cBhvr>
                                    </p:animEffect>
                                  </p:childTnLst>
                                </p:cTn>
                              </p:par>
                            </p:childTnLst>
                          </p:cTn>
                        </p:par>
                        <p:par>
                          <p:cTn id="17" fill="hold">
                            <p:stCondLst>
                              <p:cond delay="2799"/>
                            </p:stCondLst>
                            <p:childTnLst>
                              <p:par>
                                <p:cTn id="18" presetID="2" presetClass="entr" presetSubtype="4"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 calcmode="lin" valueType="num">
                                      <p:cBhvr additive="base">
                                        <p:cTn id="20" dur="750" fill="hold"/>
                                        <p:tgtEl>
                                          <p:spTgt spid="14"/>
                                        </p:tgtEl>
                                        <p:attrNameLst>
                                          <p:attrName>ppt_x</p:attrName>
                                        </p:attrNameLst>
                                      </p:cBhvr>
                                      <p:tavLst>
                                        <p:tav tm="0">
                                          <p:val>
                                            <p:strVal val="#ppt_x"/>
                                          </p:val>
                                        </p:tav>
                                        <p:tav tm="100000">
                                          <p:val>
                                            <p:strVal val="#ppt_x"/>
                                          </p:val>
                                        </p:tav>
                                      </p:tavLst>
                                    </p:anim>
                                    <p:anim calcmode="lin" valueType="num">
                                      <p:cBhvr additive="base">
                                        <p:cTn id="21"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 grpId="0"/>
      <p:bldP spid="1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180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公司</a:t>
            </a:r>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荣誉</a:t>
            </a:r>
            <a:endPar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6" name="矩形 5"/>
          <p:cNvSpPr/>
          <p:nvPr/>
        </p:nvSpPr>
        <p:spPr>
          <a:xfrm>
            <a:off x="635" y="1548765"/>
            <a:ext cx="379095" cy="2854960"/>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9" name="TextBox 10"/>
          <p:cNvSpPr txBox="1"/>
          <p:nvPr/>
        </p:nvSpPr>
        <p:spPr>
          <a:xfrm>
            <a:off x="919922" y="4689282"/>
            <a:ext cx="10335042" cy="2168525"/>
          </a:xfrm>
          <a:prstGeom prst="rect">
            <a:avLst/>
          </a:prstGeom>
          <a:noFill/>
        </p:spPr>
        <p:txBody>
          <a:bodyPr wrap="square" rtlCol="0">
            <a:spAutoFit/>
          </a:bodyPr>
          <a:lstStyle/>
          <a:p>
            <a:pPr>
              <a:lnSpc>
                <a:spcPct val="150000"/>
              </a:lnSpc>
            </a:pP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2018年被评为安徽省高新技术企业、、2021年获得安徽省“专精特新”企业；2021年获得六安市“技术中心”、六安市工业设计中心称号等等。</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公司拥有AAA级企业综合信用等级评价证书、AAA级重合同守信用企业评价证书；“六安经济技术开发区诚信经营企业”等荣誉称号；2020年被安徽省安全防范行业协会授予“先进集体”荣誉称号。</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endParaRPr>
          </a:p>
          <a:p>
            <a:pPr>
              <a:lnSpc>
                <a:spcPct val="150000"/>
              </a:lnSpc>
            </a:pP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rPr>
              <a:t>     </a:t>
            </a:r>
            <a:endParaRPr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6" descr="03高新技术企业证书20210918"/>
          <p:cNvPicPr>
            <a:picLocks noChangeAspect="1"/>
          </p:cNvPicPr>
          <p:nvPr/>
        </p:nvPicPr>
        <p:blipFill>
          <a:blip r:embed="rId2"/>
          <a:stretch>
            <a:fillRect/>
          </a:stretch>
        </p:blipFill>
        <p:spPr>
          <a:xfrm>
            <a:off x="5059680" y="2988945"/>
            <a:ext cx="2073275" cy="1424940"/>
          </a:xfrm>
          <a:prstGeom prst="rect">
            <a:avLst/>
          </a:prstGeom>
        </p:spPr>
      </p:pic>
      <p:pic>
        <p:nvPicPr>
          <p:cNvPr id="12" name="图片 11" descr="微信图片_20210329162134"/>
          <p:cNvPicPr>
            <a:picLocks noChangeAspect="1"/>
          </p:cNvPicPr>
          <p:nvPr/>
        </p:nvPicPr>
        <p:blipFill>
          <a:blip r:embed="rId3"/>
          <a:stretch>
            <a:fillRect/>
          </a:stretch>
        </p:blipFill>
        <p:spPr>
          <a:xfrm>
            <a:off x="2171700" y="2982595"/>
            <a:ext cx="1894205" cy="1421130"/>
          </a:xfrm>
          <a:prstGeom prst="rect">
            <a:avLst/>
          </a:prstGeom>
        </p:spPr>
      </p:pic>
      <p:pic>
        <p:nvPicPr>
          <p:cNvPr id="13" name="图片 12" descr="微信图片_20211116111913"/>
          <p:cNvPicPr>
            <a:picLocks noChangeAspect="1"/>
          </p:cNvPicPr>
          <p:nvPr/>
        </p:nvPicPr>
        <p:blipFill>
          <a:blip r:embed="rId4"/>
          <a:stretch>
            <a:fillRect/>
          </a:stretch>
        </p:blipFill>
        <p:spPr>
          <a:xfrm>
            <a:off x="3649980" y="1548765"/>
            <a:ext cx="1946910" cy="1429385"/>
          </a:xfrm>
          <a:prstGeom prst="rect">
            <a:avLst/>
          </a:prstGeom>
        </p:spPr>
      </p:pic>
      <p:pic>
        <p:nvPicPr>
          <p:cNvPr id="14" name="图片 13" descr="抗洪救灾"/>
          <p:cNvPicPr>
            <a:picLocks noChangeAspect="1"/>
          </p:cNvPicPr>
          <p:nvPr/>
        </p:nvPicPr>
        <p:blipFill>
          <a:blip r:embed="rId5"/>
          <a:stretch>
            <a:fillRect/>
          </a:stretch>
        </p:blipFill>
        <p:spPr>
          <a:xfrm>
            <a:off x="9234170" y="1557655"/>
            <a:ext cx="1899920" cy="1424940"/>
          </a:xfrm>
          <a:prstGeom prst="rect">
            <a:avLst/>
          </a:prstGeom>
        </p:spPr>
      </p:pic>
      <p:pic>
        <p:nvPicPr>
          <p:cNvPr id="15" name="图片 14" descr="微信图片_20210607144714"/>
          <p:cNvPicPr>
            <a:picLocks noChangeAspect="1"/>
          </p:cNvPicPr>
          <p:nvPr/>
        </p:nvPicPr>
        <p:blipFill>
          <a:blip r:embed="rId6"/>
          <a:stretch>
            <a:fillRect/>
          </a:stretch>
        </p:blipFill>
        <p:spPr>
          <a:xfrm>
            <a:off x="6750050" y="1548765"/>
            <a:ext cx="1905000" cy="1429385"/>
          </a:xfrm>
          <a:prstGeom prst="rect">
            <a:avLst/>
          </a:prstGeom>
        </p:spPr>
      </p:pic>
      <p:pic>
        <p:nvPicPr>
          <p:cNvPr id="16" name="图片 15" descr="微信图片_20210621162910"/>
          <p:cNvPicPr>
            <a:picLocks noChangeAspect="1"/>
          </p:cNvPicPr>
          <p:nvPr/>
        </p:nvPicPr>
        <p:blipFill>
          <a:blip r:embed="rId7"/>
          <a:stretch>
            <a:fillRect/>
          </a:stretch>
        </p:blipFill>
        <p:spPr>
          <a:xfrm>
            <a:off x="928370" y="1548765"/>
            <a:ext cx="1894840" cy="1421130"/>
          </a:xfrm>
          <a:prstGeom prst="rect">
            <a:avLst/>
          </a:prstGeom>
        </p:spPr>
      </p:pic>
      <p:pic>
        <p:nvPicPr>
          <p:cNvPr id="17" name="图片 16" descr="微信图片_20210621162919"/>
          <p:cNvPicPr>
            <a:picLocks noChangeAspect="1"/>
          </p:cNvPicPr>
          <p:nvPr/>
        </p:nvPicPr>
        <p:blipFill>
          <a:blip r:embed="rId8"/>
          <a:stretch>
            <a:fillRect/>
          </a:stretch>
        </p:blipFill>
        <p:spPr>
          <a:xfrm>
            <a:off x="8126095" y="2982595"/>
            <a:ext cx="1907540" cy="1431290"/>
          </a:xfrm>
          <a:prstGeom prst="rect">
            <a:avLst/>
          </a:prstGeom>
        </p:spPr>
      </p:pic>
      <p:sp>
        <p:nvSpPr>
          <p:cNvPr id="19" name="矩形 18"/>
          <p:cNvSpPr/>
          <p:nvPr/>
        </p:nvSpPr>
        <p:spPr>
          <a:xfrm>
            <a:off x="11813540" y="1557655"/>
            <a:ext cx="378460" cy="2856230"/>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US" altLang="zh-CN" dirty="0"/>
              <a:t>           </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additive="base">
                                        <p:cTn id="12" dur="500" fill="hold"/>
                                        <p:tgtEl>
                                          <p:spTgt spid="13"/>
                                        </p:tgtEl>
                                        <p:attrNameLst>
                                          <p:attrName>ppt_x</p:attrName>
                                        </p:attrNameLst>
                                      </p:cBhvr>
                                      <p:tavLst>
                                        <p:tav tm="0">
                                          <p:val>
                                            <p:strVal val="0-#ppt_w/2"/>
                                          </p:val>
                                        </p:tav>
                                        <p:tav tm="100000">
                                          <p:val>
                                            <p:strVal val="#ppt_x"/>
                                          </p:val>
                                        </p:tav>
                                      </p:tavLst>
                                    </p:anim>
                                    <p:anim calcmode="lin" valueType="num">
                                      <p:cBhvr additive="base">
                                        <p:cTn id="13" dur="500" fill="hold"/>
                                        <p:tgtEl>
                                          <p:spTgt spid="13"/>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2" fill="hold" nodeType="after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1+#ppt_w/2"/>
                                          </p:val>
                                        </p:tav>
                                        <p:tav tm="100000">
                                          <p:val>
                                            <p:strVal val="#ppt_x"/>
                                          </p:val>
                                        </p:tav>
                                      </p:tavLst>
                                    </p:anim>
                                    <p:anim calcmode="lin" valueType="num">
                                      <p:cBhvr additive="base">
                                        <p:cTn id="18" dur="500" fill="hold"/>
                                        <p:tgtEl>
                                          <p:spTgt spid="14"/>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2" fill="hold" nodeType="afterEffect">
                                  <p:stCondLst>
                                    <p:cond delay="0"/>
                                  </p:stCondLst>
                                  <p:childTnLst>
                                    <p:set>
                                      <p:cBhvr>
                                        <p:cTn id="21" dur="1" fill="hold">
                                          <p:stCondLst>
                                            <p:cond delay="0"/>
                                          </p:stCondLst>
                                        </p:cTn>
                                        <p:tgtEl>
                                          <p:spTgt spid="15"/>
                                        </p:tgtEl>
                                        <p:attrNameLst>
                                          <p:attrName>style.visibility</p:attrName>
                                        </p:attrNameLst>
                                      </p:cBhvr>
                                      <p:to>
                                        <p:strVal val="visible"/>
                                      </p:to>
                                    </p:set>
                                    <p:anim calcmode="lin" valueType="num">
                                      <p:cBhvr additive="base">
                                        <p:cTn id="22" dur="500" fill="hold"/>
                                        <p:tgtEl>
                                          <p:spTgt spid="15"/>
                                        </p:tgtEl>
                                        <p:attrNameLst>
                                          <p:attrName>ppt_x</p:attrName>
                                        </p:attrNameLst>
                                      </p:cBhvr>
                                      <p:tavLst>
                                        <p:tav tm="0">
                                          <p:val>
                                            <p:strVal val="1+#ppt_w/2"/>
                                          </p:val>
                                        </p:tav>
                                        <p:tav tm="100000">
                                          <p:val>
                                            <p:strVal val="#ppt_x"/>
                                          </p:val>
                                        </p:tav>
                                      </p:tavLst>
                                    </p:anim>
                                    <p:anim calcmode="lin" valueType="num">
                                      <p:cBhvr additive="base">
                                        <p:cTn id="23" dur="500" fill="hold"/>
                                        <p:tgtEl>
                                          <p:spTgt spid="15"/>
                                        </p:tgtEl>
                                        <p:attrNameLst>
                                          <p:attrName>ppt_y</p:attrName>
                                        </p:attrNameLst>
                                      </p:cBhvr>
                                      <p:tavLst>
                                        <p:tav tm="0">
                                          <p:val>
                                            <p:strVal val="#ppt_y"/>
                                          </p:val>
                                        </p:tav>
                                        <p:tav tm="100000">
                                          <p:val>
                                            <p:strVal val="#ppt_y"/>
                                          </p:val>
                                        </p:tav>
                                      </p:tavLst>
                                    </p:anim>
                                  </p:childTnLst>
                                </p:cTn>
                              </p:par>
                            </p:childTnLst>
                          </p:cTn>
                        </p:par>
                        <p:par>
                          <p:cTn id="24" fill="hold">
                            <p:stCondLst>
                              <p:cond delay="2000"/>
                            </p:stCondLst>
                            <p:childTnLst>
                              <p:par>
                                <p:cTn id="25" presetID="2" presetClass="entr" presetSubtype="4" fill="hold" nodeType="afterEffect">
                                  <p:stCondLst>
                                    <p:cond delay="0"/>
                                  </p:stCondLst>
                                  <p:childTnLst>
                                    <p:set>
                                      <p:cBhvr>
                                        <p:cTn id="26" dur="1" fill="hold">
                                          <p:stCondLst>
                                            <p:cond delay="0"/>
                                          </p:stCondLst>
                                        </p:cTn>
                                        <p:tgtEl>
                                          <p:spTgt spid="12"/>
                                        </p:tgtEl>
                                        <p:attrNameLst>
                                          <p:attrName>style.visibility</p:attrName>
                                        </p:attrNameLst>
                                      </p:cBhvr>
                                      <p:to>
                                        <p:strVal val="visible"/>
                                      </p:to>
                                    </p:set>
                                    <p:anim calcmode="lin" valueType="num">
                                      <p:cBhvr additive="base">
                                        <p:cTn id="27" dur="500" fill="hold"/>
                                        <p:tgtEl>
                                          <p:spTgt spid="12"/>
                                        </p:tgtEl>
                                        <p:attrNameLst>
                                          <p:attrName>ppt_x</p:attrName>
                                        </p:attrNameLst>
                                      </p:cBhvr>
                                      <p:tavLst>
                                        <p:tav tm="0">
                                          <p:val>
                                            <p:strVal val="#ppt_x"/>
                                          </p:val>
                                        </p:tav>
                                        <p:tav tm="100000">
                                          <p:val>
                                            <p:strVal val="#ppt_x"/>
                                          </p:val>
                                        </p:tav>
                                      </p:tavLst>
                                    </p:anim>
                                    <p:anim calcmode="lin" valueType="num">
                                      <p:cBhvr additive="base">
                                        <p:cTn id="28" dur="500" fill="hold"/>
                                        <p:tgtEl>
                                          <p:spTgt spid="1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par>
                          <p:cTn id="37" fill="hold">
                            <p:stCondLst>
                              <p:cond delay="2500"/>
                            </p:stCondLst>
                            <p:childTnLst>
                              <p:par>
                                <p:cTn id="38" presetID="20" presetClass="entr" presetSubtype="0" fill="hold" grpId="0" nodeType="after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wedge">
                                      <p:cBhvr>
                                        <p:cTn id="40" dur="2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149545"/>
            <a:ext cx="1787236" cy="751002"/>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145158" y="131106"/>
            <a:ext cx="291338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algn="ctr" eaLnBrk="1" hangingPunct="1"/>
            <a:r>
              <a:rPr lang="en-US" altLang="zh-CN"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   </a:t>
            </a:r>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公司资质</a:t>
            </a:r>
            <a:endPar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6" name="组合 5"/>
          <p:cNvGrpSpPr/>
          <p:nvPr/>
        </p:nvGrpSpPr>
        <p:grpSpPr>
          <a:xfrm>
            <a:off x="1085219" y="2302666"/>
            <a:ext cx="9519920" cy="1340485"/>
            <a:chOff x="1085219" y="2645566"/>
            <a:chExt cx="9519920" cy="1340485"/>
          </a:xfrm>
        </p:grpSpPr>
        <p:sp>
          <p:nvSpPr>
            <p:cNvPr id="30" name="任意多边形 29"/>
            <p:cNvSpPr/>
            <p:nvPr/>
          </p:nvSpPr>
          <p:spPr>
            <a:xfrm flipV="1">
              <a:off x="5377819" y="2645566"/>
              <a:ext cx="937895" cy="1340485"/>
            </a:xfrm>
            <a:custGeom>
              <a:avLst/>
              <a:gdLst>
                <a:gd name="connsiteX0" fmla="*/ 523748 w 1051979"/>
                <a:gd name="connsiteY0" fmla="*/ 1190449 h 1190449"/>
                <a:gd name="connsiteX1" fmla="*/ 1051979 w 1051979"/>
                <a:gd name="connsiteY1" fmla="*/ 0 h 1190449"/>
                <a:gd name="connsiteX2" fmla="*/ 0 w 1051979"/>
                <a:gd name="connsiteY2" fmla="*/ 0 h 1190449"/>
                <a:gd name="connsiteX3" fmla="*/ 0 w 1051979"/>
                <a:gd name="connsiteY3" fmla="*/ 10102 h 1190449"/>
              </a:gdLst>
              <a:ahLst/>
              <a:cxnLst>
                <a:cxn ang="0">
                  <a:pos x="connsiteX0" y="connsiteY0"/>
                </a:cxn>
                <a:cxn ang="0">
                  <a:pos x="connsiteX1" y="connsiteY1"/>
                </a:cxn>
                <a:cxn ang="0">
                  <a:pos x="connsiteX2" y="connsiteY2"/>
                </a:cxn>
                <a:cxn ang="0">
                  <a:pos x="connsiteX3" y="connsiteY3"/>
                </a:cxn>
              </a:cxnLst>
              <a:rect l="l" t="t" r="r" b="b"/>
              <a:pathLst>
                <a:path w="1051979" h="1190449">
                  <a:moveTo>
                    <a:pt x="523748" y="1190449"/>
                  </a:moveTo>
                  <a:lnTo>
                    <a:pt x="1051979" y="0"/>
                  </a:lnTo>
                  <a:lnTo>
                    <a:pt x="0" y="0"/>
                  </a:lnTo>
                  <a:lnTo>
                    <a:pt x="0" y="10102"/>
                  </a:lnTo>
                  <a:close/>
                </a:path>
              </a:pathLst>
            </a:cu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31" name="矩形 53"/>
            <p:cNvSpPr/>
            <p:nvPr/>
          </p:nvSpPr>
          <p:spPr>
            <a:xfrm flipV="1">
              <a:off x="5885819" y="2946556"/>
              <a:ext cx="2775585" cy="1039495"/>
            </a:xfrm>
            <a:custGeom>
              <a:avLst/>
              <a:gdLst>
                <a:gd name="connsiteX0" fmla="*/ 0 w 1070157"/>
                <a:gd name="connsiteY0" fmla="*/ 0 h 1232294"/>
                <a:gd name="connsiteX1" fmla="*/ 1070157 w 1070157"/>
                <a:gd name="connsiteY1" fmla="*/ 0 h 1232294"/>
                <a:gd name="connsiteX2" fmla="*/ 1070157 w 1070157"/>
                <a:gd name="connsiteY2" fmla="*/ 1232294 h 1232294"/>
                <a:gd name="connsiteX3" fmla="*/ 0 w 1070157"/>
                <a:gd name="connsiteY3" fmla="*/ 1232294 h 1232294"/>
                <a:gd name="connsiteX4" fmla="*/ 0 w 1070157"/>
                <a:gd name="connsiteY4" fmla="*/ 0 h 1232294"/>
                <a:gd name="connsiteX0-1" fmla="*/ 759656 w 1829813"/>
                <a:gd name="connsiteY0-2" fmla="*/ 0 h 1232294"/>
                <a:gd name="connsiteX1-3" fmla="*/ 1829813 w 1829813"/>
                <a:gd name="connsiteY1-4" fmla="*/ 0 h 1232294"/>
                <a:gd name="connsiteX2-5" fmla="*/ 1829813 w 1829813"/>
                <a:gd name="connsiteY2-6" fmla="*/ 1232294 h 1232294"/>
                <a:gd name="connsiteX3-7" fmla="*/ 0 w 1829813"/>
                <a:gd name="connsiteY3-8" fmla="*/ 725857 h 1232294"/>
                <a:gd name="connsiteX4-9" fmla="*/ 759656 w 1829813"/>
                <a:gd name="connsiteY4-10" fmla="*/ 0 h 1232294"/>
                <a:gd name="connsiteX0-11" fmla="*/ 886265 w 1956422"/>
                <a:gd name="connsiteY0-12" fmla="*/ 0 h 1232294"/>
                <a:gd name="connsiteX1-13" fmla="*/ 1956422 w 1956422"/>
                <a:gd name="connsiteY1-14" fmla="*/ 0 h 1232294"/>
                <a:gd name="connsiteX2-15" fmla="*/ 1956422 w 1956422"/>
                <a:gd name="connsiteY2-16" fmla="*/ 1232294 h 1232294"/>
                <a:gd name="connsiteX3-17" fmla="*/ 0 w 1956422"/>
                <a:gd name="connsiteY3-18" fmla="*/ 894669 h 1232294"/>
                <a:gd name="connsiteX4-19" fmla="*/ 886265 w 1956422"/>
                <a:gd name="connsiteY4-20" fmla="*/ 0 h 1232294"/>
                <a:gd name="connsiteX0-21" fmla="*/ 886265 w 1956422"/>
                <a:gd name="connsiteY0-22" fmla="*/ 0 h 922805"/>
                <a:gd name="connsiteX1-23" fmla="*/ 1956422 w 1956422"/>
                <a:gd name="connsiteY1-24" fmla="*/ 0 h 922805"/>
                <a:gd name="connsiteX2-25" fmla="*/ 113554 w 1956422"/>
                <a:gd name="connsiteY2-26" fmla="*/ 922805 h 922805"/>
                <a:gd name="connsiteX3-27" fmla="*/ 0 w 1956422"/>
                <a:gd name="connsiteY3-28" fmla="*/ 894669 h 922805"/>
                <a:gd name="connsiteX4-29" fmla="*/ 886265 w 1956422"/>
                <a:gd name="connsiteY4-30" fmla="*/ 0 h 9228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56422" h="922805">
                  <a:moveTo>
                    <a:pt x="886265" y="0"/>
                  </a:moveTo>
                  <a:lnTo>
                    <a:pt x="1956422" y="0"/>
                  </a:lnTo>
                  <a:lnTo>
                    <a:pt x="113554" y="922805"/>
                  </a:lnTo>
                  <a:lnTo>
                    <a:pt x="0" y="894669"/>
                  </a:lnTo>
                  <a:lnTo>
                    <a:pt x="886265"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54"/>
            <p:cNvSpPr/>
            <p:nvPr/>
          </p:nvSpPr>
          <p:spPr>
            <a:xfrm flipV="1">
              <a:off x="6206494" y="2804316"/>
              <a:ext cx="4398645" cy="1181735"/>
            </a:xfrm>
            <a:custGeom>
              <a:avLst/>
              <a:gdLst>
                <a:gd name="connsiteX0" fmla="*/ 0 w 1070157"/>
                <a:gd name="connsiteY0" fmla="*/ 0 h 1232294"/>
                <a:gd name="connsiteX1" fmla="*/ 1070157 w 1070157"/>
                <a:gd name="connsiteY1" fmla="*/ 0 h 1232294"/>
                <a:gd name="connsiteX2" fmla="*/ 1070157 w 1070157"/>
                <a:gd name="connsiteY2" fmla="*/ 1232294 h 1232294"/>
                <a:gd name="connsiteX3" fmla="*/ 0 w 1070157"/>
                <a:gd name="connsiteY3" fmla="*/ 1232294 h 1232294"/>
                <a:gd name="connsiteX4" fmla="*/ 0 w 1070157"/>
                <a:gd name="connsiteY4" fmla="*/ 0 h 1232294"/>
                <a:gd name="connsiteX0-1" fmla="*/ 2391508 w 3461665"/>
                <a:gd name="connsiteY0-2" fmla="*/ 0 h 1232294"/>
                <a:gd name="connsiteX1-3" fmla="*/ 3461665 w 3461665"/>
                <a:gd name="connsiteY1-4" fmla="*/ 0 h 1232294"/>
                <a:gd name="connsiteX2-5" fmla="*/ 3461665 w 3461665"/>
                <a:gd name="connsiteY2-6" fmla="*/ 1232294 h 1232294"/>
                <a:gd name="connsiteX3-7" fmla="*/ 0 w 3461665"/>
                <a:gd name="connsiteY3-8" fmla="*/ 936872 h 1232294"/>
                <a:gd name="connsiteX4-9" fmla="*/ 2391508 w 3461665"/>
                <a:gd name="connsiteY4-10" fmla="*/ 0 h 1232294"/>
                <a:gd name="connsiteX0-11" fmla="*/ 2573376 w 3643533"/>
                <a:gd name="connsiteY0-12" fmla="*/ 0 h 1049414"/>
                <a:gd name="connsiteX1-13" fmla="*/ 3643533 w 3643533"/>
                <a:gd name="connsiteY1-14" fmla="*/ 0 h 1049414"/>
                <a:gd name="connsiteX2-15" fmla="*/ 0 w 3643533"/>
                <a:gd name="connsiteY2-16" fmla="*/ 1049414 h 1049414"/>
                <a:gd name="connsiteX3-17" fmla="*/ 181868 w 3643533"/>
                <a:gd name="connsiteY3-18" fmla="*/ 936872 h 1049414"/>
                <a:gd name="connsiteX4-19" fmla="*/ 2573376 w 3643533"/>
                <a:gd name="connsiteY4-20" fmla="*/ 0 h 1049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3533" h="1049414">
                  <a:moveTo>
                    <a:pt x="2573376" y="0"/>
                  </a:moveTo>
                  <a:lnTo>
                    <a:pt x="3643533" y="0"/>
                  </a:lnTo>
                  <a:lnTo>
                    <a:pt x="0" y="1049414"/>
                  </a:lnTo>
                  <a:lnTo>
                    <a:pt x="181868" y="936872"/>
                  </a:lnTo>
                  <a:lnTo>
                    <a:pt x="2573376" y="0"/>
                  </a:lnTo>
                  <a:close/>
                </a:path>
              </a:pathLst>
            </a:cu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53"/>
            <p:cNvSpPr/>
            <p:nvPr/>
          </p:nvSpPr>
          <p:spPr>
            <a:xfrm flipH="1" flipV="1">
              <a:off x="3010539" y="2947191"/>
              <a:ext cx="2755900" cy="1038860"/>
            </a:xfrm>
            <a:custGeom>
              <a:avLst/>
              <a:gdLst>
                <a:gd name="connsiteX0" fmla="*/ 0 w 1070157"/>
                <a:gd name="connsiteY0" fmla="*/ 0 h 1232294"/>
                <a:gd name="connsiteX1" fmla="*/ 1070157 w 1070157"/>
                <a:gd name="connsiteY1" fmla="*/ 0 h 1232294"/>
                <a:gd name="connsiteX2" fmla="*/ 1070157 w 1070157"/>
                <a:gd name="connsiteY2" fmla="*/ 1232294 h 1232294"/>
                <a:gd name="connsiteX3" fmla="*/ 0 w 1070157"/>
                <a:gd name="connsiteY3" fmla="*/ 1232294 h 1232294"/>
                <a:gd name="connsiteX4" fmla="*/ 0 w 1070157"/>
                <a:gd name="connsiteY4" fmla="*/ 0 h 1232294"/>
                <a:gd name="connsiteX0-1" fmla="*/ 759656 w 1829813"/>
                <a:gd name="connsiteY0-2" fmla="*/ 0 h 1232294"/>
                <a:gd name="connsiteX1-3" fmla="*/ 1829813 w 1829813"/>
                <a:gd name="connsiteY1-4" fmla="*/ 0 h 1232294"/>
                <a:gd name="connsiteX2-5" fmla="*/ 1829813 w 1829813"/>
                <a:gd name="connsiteY2-6" fmla="*/ 1232294 h 1232294"/>
                <a:gd name="connsiteX3-7" fmla="*/ 0 w 1829813"/>
                <a:gd name="connsiteY3-8" fmla="*/ 725857 h 1232294"/>
                <a:gd name="connsiteX4-9" fmla="*/ 759656 w 1829813"/>
                <a:gd name="connsiteY4-10" fmla="*/ 0 h 1232294"/>
                <a:gd name="connsiteX0-11" fmla="*/ 886265 w 1956422"/>
                <a:gd name="connsiteY0-12" fmla="*/ 0 h 1232294"/>
                <a:gd name="connsiteX1-13" fmla="*/ 1956422 w 1956422"/>
                <a:gd name="connsiteY1-14" fmla="*/ 0 h 1232294"/>
                <a:gd name="connsiteX2-15" fmla="*/ 1956422 w 1956422"/>
                <a:gd name="connsiteY2-16" fmla="*/ 1232294 h 1232294"/>
                <a:gd name="connsiteX3-17" fmla="*/ 0 w 1956422"/>
                <a:gd name="connsiteY3-18" fmla="*/ 894669 h 1232294"/>
                <a:gd name="connsiteX4-19" fmla="*/ 886265 w 1956422"/>
                <a:gd name="connsiteY4-20" fmla="*/ 0 h 1232294"/>
                <a:gd name="connsiteX0-21" fmla="*/ 886265 w 1956422"/>
                <a:gd name="connsiteY0-22" fmla="*/ 0 h 922805"/>
                <a:gd name="connsiteX1-23" fmla="*/ 1956422 w 1956422"/>
                <a:gd name="connsiteY1-24" fmla="*/ 0 h 922805"/>
                <a:gd name="connsiteX2-25" fmla="*/ 113554 w 1956422"/>
                <a:gd name="connsiteY2-26" fmla="*/ 922805 h 922805"/>
                <a:gd name="connsiteX3-27" fmla="*/ 0 w 1956422"/>
                <a:gd name="connsiteY3-28" fmla="*/ 894669 h 922805"/>
                <a:gd name="connsiteX4-29" fmla="*/ 886265 w 1956422"/>
                <a:gd name="connsiteY4-30" fmla="*/ 0 h 922805"/>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956422" h="922805">
                  <a:moveTo>
                    <a:pt x="886265" y="0"/>
                  </a:moveTo>
                  <a:lnTo>
                    <a:pt x="1956422" y="0"/>
                  </a:lnTo>
                  <a:lnTo>
                    <a:pt x="113554" y="922805"/>
                  </a:lnTo>
                  <a:lnTo>
                    <a:pt x="0" y="894669"/>
                  </a:lnTo>
                  <a:lnTo>
                    <a:pt x="886265" y="0"/>
                  </a:lnTo>
                  <a:close/>
                </a:path>
              </a:pathLst>
            </a:cu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54"/>
            <p:cNvSpPr/>
            <p:nvPr/>
          </p:nvSpPr>
          <p:spPr>
            <a:xfrm flipH="1" flipV="1">
              <a:off x="1085219" y="2804951"/>
              <a:ext cx="4611370" cy="1181100"/>
            </a:xfrm>
            <a:custGeom>
              <a:avLst/>
              <a:gdLst>
                <a:gd name="connsiteX0" fmla="*/ 0 w 1070157"/>
                <a:gd name="connsiteY0" fmla="*/ 0 h 1232294"/>
                <a:gd name="connsiteX1" fmla="*/ 1070157 w 1070157"/>
                <a:gd name="connsiteY1" fmla="*/ 0 h 1232294"/>
                <a:gd name="connsiteX2" fmla="*/ 1070157 w 1070157"/>
                <a:gd name="connsiteY2" fmla="*/ 1232294 h 1232294"/>
                <a:gd name="connsiteX3" fmla="*/ 0 w 1070157"/>
                <a:gd name="connsiteY3" fmla="*/ 1232294 h 1232294"/>
                <a:gd name="connsiteX4" fmla="*/ 0 w 1070157"/>
                <a:gd name="connsiteY4" fmla="*/ 0 h 1232294"/>
                <a:gd name="connsiteX0-1" fmla="*/ 2391508 w 3461665"/>
                <a:gd name="connsiteY0-2" fmla="*/ 0 h 1232294"/>
                <a:gd name="connsiteX1-3" fmla="*/ 3461665 w 3461665"/>
                <a:gd name="connsiteY1-4" fmla="*/ 0 h 1232294"/>
                <a:gd name="connsiteX2-5" fmla="*/ 3461665 w 3461665"/>
                <a:gd name="connsiteY2-6" fmla="*/ 1232294 h 1232294"/>
                <a:gd name="connsiteX3-7" fmla="*/ 0 w 3461665"/>
                <a:gd name="connsiteY3-8" fmla="*/ 936872 h 1232294"/>
                <a:gd name="connsiteX4-9" fmla="*/ 2391508 w 3461665"/>
                <a:gd name="connsiteY4-10" fmla="*/ 0 h 1232294"/>
                <a:gd name="connsiteX0-11" fmla="*/ 2573376 w 3643533"/>
                <a:gd name="connsiteY0-12" fmla="*/ 0 h 1049414"/>
                <a:gd name="connsiteX1-13" fmla="*/ 3643533 w 3643533"/>
                <a:gd name="connsiteY1-14" fmla="*/ 0 h 1049414"/>
                <a:gd name="connsiteX2-15" fmla="*/ 0 w 3643533"/>
                <a:gd name="connsiteY2-16" fmla="*/ 1049414 h 1049414"/>
                <a:gd name="connsiteX3-17" fmla="*/ 181868 w 3643533"/>
                <a:gd name="connsiteY3-18" fmla="*/ 936872 h 1049414"/>
                <a:gd name="connsiteX4-19" fmla="*/ 2573376 w 3643533"/>
                <a:gd name="connsiteY4-20" fmla="*/ 0 h 10494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3643533" h="1049414">
                  <a:moveTo>
                    <a:pt x="2573376" y="0"/>
                  </a:moveTo>
                  <a:lnTo>
                    <a:pt x="3643533" y="0"/>
                  </a:lnTo>
                  <a:lnTo>
                    <a:pt x="0" y="1049414"/>
                  </a:lnTo>
                  <a:lnTo>
                    <a:pt x="181868" y="936872"/>
                  </a:lnTo>
                  <a:lnTo>
                    <a:pt x="2573376" y="0"/>
                  </a:lnTo>
                  <a:close/>
                </a:path>
              </a:pathLst>
            </a:cu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2" name="椭圆 51"/>
          <p:cNvSpPr/>
          <p:nvPr/>
        </p:nvSpPr>
        <p:spPr>
          <a:xfrm>
            <a:off x="4889138" y="991225"/>
            <a:ext cx="1992590" cy="1992590"/>
          </a:xfrm>
          <a:prstGeom prst="ellipse">
            <a:avLst/>
          </a:prstGeom>
          <a:blipFill rotWithShape="1">
            <a:blip r:embed="rId2"/>
            <a:stretch>
              <a:fillRect/>
            </a:stretch>
          </a:blipFill>
          <a:ln w="50800">
            <a:solidFill>
              <a:srgbClr val="FFFFFF"/>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ITSS证书20220105"/>
          <p:cNvPicPr>
            <a:picLocks noChangeAspect="1"/>
          </p:cNvPicPr>
          <p:nvPr/>
        </p:nvPicPr>
        <p:blipFill>
          <a:blip r:embed="rId3"/>
          <a:stretch>
            <a:fillRect/>
          </a:stretch>
        </p:blipFill>
        <p:spPr>
          <a:xfrm>
            <a:off x="989330" y="3642995"/>
            <a:ext cx="1741805" cy="2048510"/>
          </a:xfrm>
          <a:prstGeom prst="rect">
            <a:avLst/>
          </a:prstGeom>
        </p:spPr>
      </p:pic>
      <p:pic>
        <p:nvPicPr>
          <p:cNvPr id="10" name="图片 9" descr="承装 (修、试)电力设施许可证（正本）20220216"/>
          <p:cNvPicPr>
            <a:picLocks noChangeAspect="1"/>
          </p:cNvPicPr>
          <p:nvPr/>
        </p:nvPicPr>
        <p:blipFill>
          <a:blip r:embed="rId4"/>
          <a:srcRect l="16324" b="13139"/>
          <a:stretch>
            <a:fillRect/>
          </a:stretch>
        </p:blipFill>
        <p:spPr>
          <a:xfrm>
            <a:off x="8851900" y="3637915"/>
            <a:ext cx="1804670" cy="2012315"/>
          </a:xfrm>
          <a:prstGeom prst="rect">
            <a:avLst/>
          </a:prstGeom>
        </p:spPr>
      </p:pic>
      <p:pic>
        <p:nvPicPr>
          <p:cNvPr id="11" name="内容占位符 6" descr="ISO9001质量管理体系认证证书"/>
          <p:cNvPicPr>
            <a:picLocks noChangeAspect="1"/>
          </p:cNvPicPr>
          <p:nvPr>
            <p:custDataLst>
              <p:tags r:id="rId5"/>
            </p:custDataLst>
          </p:nvPr>
        </p:nvPicPr>
        <p:blipFill>
          <a:blip r:embed="rId6"/>
          <a:stretch>
            <a:fillRect/>
          </a:stretch>
        </p:blipFill>
        <p:spPr>
          <a:xfrm>
            <a:off x="4894580" y="3652520"/>
            <a:ext cx="1812925" cy="2038350"/>
          </a:xfrm>
          <a:prstGeom prst="rect">
            <a:avLst/>
          </a:prstGeom>
        </p:spPr>
      </p:pic>
      <p:pic>
        <p:nvPicPr>
          <p:cNvPr id="12" name="图片 11" descr="ISO27001 信息安全管理体系认证"/>
          <p:cNvPicPr>
            <a:picLocks noChangeAspect="1"/>
          </p:cNvPicPr>
          <p:nvPr/>
        </p:nvPicPr>
        <p:blipFill>
          <a:blip r:embed="rId7"/>
          <a:stretch>
            <a:fillRect/>
          </a:stretch>
        </p:blipFill>
        <p:spPr>
          <a:xfrm>
            <a:off x="7169785" y="3639820"/>
            <a:ext cx="1430020" cy="2026920"/>
          </a:xfrm>
          <a:prstGeom prst="rect">
            <a:avLst/>
          </a:prstGeom>
        </p:spPr>
      </p:pic>
      <p:pic>
        <p:nvPicPr>
          <p:cNvPr id="13" name="图片 12" descr="ISO20000 信息技术服务管理体系认证"/>
          <p:cNvPicPr>
            <a:picLocks noChangeAspect="1"/>
          </p:cNvPicPr>
          <p:nvPr/>
        </p:nvPicPr>
        <p:blipFill>
          <a:blip r:embed="rId8"/>
          <a:stretch>
            <a:fillRect/>
          </a:stretch>
        </p:blipFill>
        <p:spPr>
          <a:xfrm>
            <a:off x="3014980" y="3645535"/>
            <a:ext cx="1417320" cy="201549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2" nodeType="after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wheel(1)">
                                      <p:cBhvr>
                                        <p:cTn id="7" dur="2000"/>
                                        <p:tgtEl>
                                          <p:spTgt spid="52"/>
                                        </p:tgtEl>
                                      </p:cBhvr>
                                    </p:animEffect>
                                  </p:childTnLst>
                                </p:cTn>
                              </p:par>
                            </p:childTnLst>
                          </p:cTn>
                        </p:par>
                        <p:par>
                          <p:cTn id="8" fill="hold">
                            <p:stCondLst>
                              <p:cond delay="2000"/>
                            </p:stCondLst>
                            <p:childTnLst>
                              <p:par>
                                <p:cTn id="9" presetID="17" presetClass="entr" presetSubtype="10"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strVal val="#ppt_h"/>
                                          </p:val>
                                        </p:tav>
                                        <p:tav tm="100000">
                                          <p:val>
                                            <p:strVal val="#ppt_h"/>
                                          </p:val>
                                        </p:tav>
                                      </p:tavLst>
                                    </p:anim>
                                  </p:childTnLst>
                                </p:cTn>
                              </p:par>
                            </p:childTnLst>
                          </p:cTn>
                        </p:par>
                        <p:par>
                          <p:cTn id="13" fill="hold">
                            <p:stCondLst>
                              <p:cond delay="2500"/>
                            </p:stCondLst>
                            <p:childTnLst>
                              <p:par>
                                <p:cTn id="14" presetID="2" presetClass="entr" presetSubtype="4" fill="hold" nodeType="afterEffect">
                                  <p:stCondLst>
                                    <p:cond delay="0"/>
                                  </p:stCondLst>
                                  <p:childTnLst>
                                    <p:set>
                                      <p:cBhvr>
                                        <p:cTn id="15" dur="1000" fill="hold">
                                          <p:stCondLst>
                                            <p:cond delay="0"/>
                                          </p:stCondLst>
                                        </p:cTn>
                                        <p:tgtEl>
                                          <p:spTgt spid="8"/>
                                        </p:tgtEl>
                                        <p:attrNameLst>
                                          <p:attrName>style.visibility</p:attrName>
                                        </p:attrNameLst>
                                      </p:cBhvr>
                                      <p:to>
                                        <p:strVal val="visible"/>
                                      </p:to>
                                    </p:set>
                                    <p:anim calcmode="lin" valueType="num">
                                      <p:cBhvr additive="base">
                                        <p:cTn id="16" dur="1000" fill="hold"/>
                                        <p:tgtEl>
                                          <p:spTgt spid="8"/>
                                        </p:tgtEl>
                                        <p:attrNameLst>
                                          <p:attrName>ppt_x</p:attrName>
                                        </p:attrNameLst>
                                      </p:cBhvr>
                                      <p:tavLst>
                                        <p:tav tm="0">
                                          <p:val>
                                            <p:strVal val="#ppt_x"/>
                                          </p:val>
                                        </p:tav>
                                        <p:tav tm="100000">
                                          <p:val>
                                            <p:strVal val="#ppt_x"/>
                                          </p:val>
                                        </p:tav>
                                      </p:tavLst>
                                    </p:anim>
                                    <p:anim calcmode="lin" valueType="num">
                                      <p:cBhvr additive="base">
                                        <p:cTn id="17" dur="1000" fill="hold"/>
                                        <p:tgtEl>
                                          <p:spTgt spid="8"/>
                                        </p:tgtEl>
                                        <p:attrNameLst>
                                          <p:attrName>ppt_y</p:attrName>
                                        </p:attrNameLst>
                                      </p:cBhvr>
                                      <p:tavLst>
                                        <p:tav tm="0">
                                          <p:val>
                                            <p:strVal val="1+#ppt_h/2"/>
                                          </p:val>
                                        </p:tav>
                                        <p:tav tm="100000">
                                          <p:val>
                                            <p:strVal val="#ppt_y"/>
                                          </p:val>
                                        </p:tav>
                                      </p:tavLst>
                                    </p:anim>
                                  </p:childTnLst>
                                </p:cTn>
                              </p:par>
                              <p:par>
                                <p:cTn id="18" presetID="2" presetClass="entr" presetSubtype="4" fill="hold" nodeType="withEffect">
                                  <p:stCondLst>
                                    <p:cond delay="0"/>
                                  </p:stCondLst>
                                  <p:childTnLst>
                                    <p:set>
                                      <p:cBhvr>
                                        <p:cTn id="19" dur="1000" fill="hold">
                                          <p:stCondLst>
                                            <p:cond delay="0"/>
                                          </p:stCondLst>
                                        </p:cTn>
                                        <p:tgtEl>
                                          <p:spTgt spid="10"/>
                                        </p:tgtEl>
                                        <p:attrNameLst>
                                          <p:attrName>style.visibility</p:attrName>
                                        </p:attrNameLst>
                                      </p:cBhvr>
                                      <p:to>
                                        <p:strVal val="visible"/>
                                      </p:to>
                                    </p:set>
                                    <p:anim calcmode="lin" valueType="num">
                                      <p:cBhvr additive="base">
                                        <p:cTn id="20" dur="1000" fill="hold"/>
                                        <p:tgtEl>
                                          <p:spTgt spid="10"/>
                                        </p:tgtEl>
                                        <p:attrNameLst>
                                          <p:attrName>ppt_x</p:attrName>
                                        </p:attrNameLst>
                                      </p:cBhvr>
                                      <p:tavLst>
                                        <p:tav tm="0">
                                          <p:val>
                                            <p:strVal val="#ppt_x"/>
                                          </p:val>
                                        </p:tav>
                                        <p:tav tm="100000">
                                          <p:val>
                                            <p:strVal val="#ppt_x"/>
                                          </p:val>
                                        </p:tav>
                                      </p:tavLst>
                                    </p:anim>
                                    <p:anim calcmode="lin" valueType="num">
                                      <p:cBhvr additive="base">
                                        <p:cTn id="21" dur="1000" fill="hold"/>
                                        <p:tgtEl>
                                          <p:spTgt spid="10"/>
                                        </p:tgtEl>
                                        <p:attrNameLst>
                                          <p:attrName>ppt_y</p:attrName>
                                        </p:attrNameLst>
                                      </p:cBhvr>
                                      <p:tavLst>
                                        <p:tav tm="0">
                                          <p:val>
                                            <p:strVal val="1+#ppt_h/2"/>
                                          </p:val>
                                        </p:tav>
                                        <p:tav tm="100000">
                                          <p:val>
                                            <p:strVal val="#ppt_y"/>
                                          </p:val>
                                        </p:tav>
                                      </p:tavLst>
                                    </p:anim>
                                  </p:childTnLst>
                                </p:cTn>
                              </p:par>
                              <p:par>
                                <p:cTn id="22" presetID="2" presetClass="entr" presetSubtype="4" fill="hold" nodeType="withEffect">
                                  <p:stCondLst>
                                    <p:cond delay="0"/>
                                  </p:stCondLst>
                                  <p:childTnLst>
                                    <p:set>
                                      <p:cBhvr>
                                        <p:cTn id="23" dur="1000" fill="hold">
                                          <p:stCondLst>
                                            <p:cond delay="0"/>
                                          </p:stCondLst>
                                        </p:cTn>
                                        <p:tgtEl>
                                          <p:spTgt spid="11"/>
                                        </p:tgtEl>
                                        <p:attrNameLst>
                                          <p:attrName>style.visibility</p:attrName>
                                        </p:attrNameLst>
                                      </p:cBhvr>
                                      <p:to>
                                        <p:strVal val="visible"/>
                                      </p:to>
                                    </p:set>
                                    <p:anim calcmode="lin" valueType="num">
                                      <p:cBhvr additive="base">
                                        <p:cTn id="24" dur="1000" fill="hold"/>
                                        <p:tgtEl>
                                          <p:spTgt spid="11"/>
                                        </p:tgtEl>
                                        <p:attrNameLst>
                                          <p:attrName>ppt_x</p:attrName>
                                        </p:attrNameLst>
                                      </p:cBhvr>
                                      <p:tavLst>
                                        <p:tav tm="0">
                                          <p:val>
                                            <p:strVal val="#ppt_x"/>
                                          </p:val>
                                        </p:tav>
                                        <p:tav tm="100000">
                                          <p:val>
                                            <p:strVal val="#ppt_x"/>
                                          </p:val>
                                        </p:tav>
                                      </p:tavLst>
                                    </p:anim>
                                    <p:anim calcmode="lin" valueType="num">
                                      <p:cBhvr additive="base">
                                        <p:cTn id="25" dur="1000" fill="hold"/>
                                        <p:tgtEl>
                                          <p:spTgt spid="11"/>
                                        </p:tgtEl>
                                        <p:attrNameLst>
                                          <p:attrName>ppt_y</p:attrName>
                                        </p:attrNameLst>
                                      </p:cBhvr>
                                      <p:tavLst>
                                        <p:tav tm="0">
                                          <p:val>
                                            <p:strVal val="1+#ppt_h/2"/>
                                          </p:val>
                                        </p:tav>
                                        <p:tav tm="100000">
                                          <p:val>
                                            <p:strVal val="#ppt_y"/>
                                          </p:val>
                                        </p:tav>
                                      </p:tavLst>
                                    </p:anim>
                                  </p:childTnLst>
                                </p:cTn>
                              </p:par>
                              <p:par>
                                <p:cTn id="26" presetID="2" presetClass="entr" presetSubtype="4" fill="hold" nodeType="withEffect">
                                  <p:stCondLst>
                                    <p:cond delay="0"/>
                                  </p:stCondLst>
                                  <p:childTnLst>
                                    <p:set>
                                      <p:cBhvr>
                                        <p:cTn id="27" dur="1000" fill="hold">
                                          <p:stCondLst>
                                            <p:cond delay="0"/>
                                          </p:stCondLst>
                                        </p:cTn>
                                        <p:tgtEl>
                                          <p:spTgt spid="12"/>
                                        </p:tgtEl>
                                        <p:attrNameLst>
                                          <p:attrName>style.visibility</p:attrName>
                                        </p:attrNameLst>
                                      </p:cBhvr>
                                      <p:to>
                                        <p:strVal val="visible"/>
                                      </p:to>
                                    </p:set>
                                    <p:anim calcmode="lin" valueType="num">
                                      <p:cBhvr additive="base">
                                        <p:cTn id="28" dur="1000" fill="hold"/>
                                        <p:tgtEl>
                                          <p:spTgt spid="12"/>
                                        </p:tgtEl>
                                        <p:attrNameLst>
                                          <p:attrName>ppt_x</p:attrName>
                                        </p:attrNameLst>
                                      </p:cBhvr>
                                      <p:tavLst>
                                        <p:tav tm="0">
                                          <p:val>
                                            <p:strVal val="#ppt_x"/>
                                          </p:val>
                                        </p:tav>
                                        <p:tav tm="100000">
                                          <p:val>
                                            <p:strVal val="#ppt_x"/>
                                          </p:val>
                                        </p:tav>
                                      </p:tavLst>
                                    </p:anim>
                                    <p:anim calcmode="lin" valueType="num">
                                      <p:cBhvr additive="base">
                                        <p:cTn id="29" dur="1000" fill="hold"/>
                                        <p:tgtEl>
                                          <p:spTgt spid="12"/>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000" fill="hold">
                                          <p:stCondLst>
                                            <p:cond delay="0"/>
                                          </p:stCondLst>
                                        </p:cTn>
                                        <p:tgtEl>
                                          <p:spTgt spid="13"/>
                                        </p:tgtEl>
                                        <p:attrNameLst>
                                          <p:attrName>style.visibility</p:attrName>
                                        </p:attrNameLst>
                                      </p:cBhvr>
                                      <p:to>
                                        <p:strVal val="visible"/>
                                      </p:to>
                                    </p:set>
                                    <p:anim calcmode="lin" valueType="num">
                                      <p:cBhvr additive="base">
                                        <p:cTn id="32" dur="1000" fill="hold"/>
                                        <p:tgtEl>
                                          <p:spTgt spid="13"/>
                                        </p:tgtEl>
                                        <p:attrNameLst>
                                          <p:attrName>ppt_x</p:attrName>
                                        </p:attrNameLst>
                                      </p:cBhvr>
                                      <p:tavLst>
                                        <p:tav tm="0">
                                          <p:val>
                                            <p:strVal val="#ppt_x"/>
                                          </p:val>
                                        </p:tav>
                                        <p:tav tm="100000">
                                          <p:val>
                                            <p:strVal val="#ppt_x"/>
                                          </p:val>
                                        </p:tav>
                                      </p:tavLst>
                                    </p:anim>
                                    <p:anim calcmode="lin" valueType="num">
                                      <p:cBhvr additive="base">
                                        <p:cTn id="33" dur="10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2"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8388" y="1909897"/>
            <a:ext cx="3386184" cy="2834250"/>
          </a:xfrm>
          <a:prstGeom prst="rect">
            <a:avLst/>
          </a:prstGeom>
        </p:spPr>
      </p:pic>
      <p:sp>
        <p:nvSpPr>
          <p:cNvPr id="11" name="TextBox 692"/>
          <p:cNvSpPr txBox="1"/>
          <p:nvPr/>
        </p:nvSpPr>
        <p:spPr>
          <a:xfrm>
            <a:off x="4877984" y="2324651"/>
            <a:ext cx="1107996" cy="2126224"/>
          </a:xfrm>
          <a:prstGeom prst="rect">
            <a:avLst/>
          </a:prstGeom>
          <a:noFill/>
        </p:spPr>
        <p:txBody>
          <a:bodyPr vert="eaVert" wrap="none" rtlCol="0">
            <a:spAutoFit/>
          </a:bodyPr>
          <a:lstStyle/>
          <a:p>
            <a:pPr algn="ctr"/>
            <a:r>
              <a:rPr lang="en-US" altLang="zh-CN" sz="6000" b="1" dirty="0">
                <a:solidFill>
                  <a:srgbClr val="365FAA"/>
                </a:solidFill>
                <a:latin typeface="微软雅黑" panose="020B0503020204020204" pitchFamily="34" charset="-122"/>
                <a:ea typeface="微软雅黑" panose="020B0503020204020204" pitchFamily="34" charset="-122"/>
              </a:rPr>
              <a:t>PART</a:t>
            </a:r>
            <a:endParaRPr lang="zh-CN" altLang="en-US" sz="6000" b="1" dirty="0">
              <a:solidFill>
                <a:srgbClr val="365FAA"/>
              </a:solidFill>
              <a:latin typeface="微软雅黑" panose="020B0503020204020204" pitchFamily="34" charset="-122"/>
              <a:ea typeface="微软雅黑" panose="020B0503020204020204" pitchFamily="34" charset="-122"/>
            </a:endParaRPr>
          </a:p>
        </p:txBody>
      </p:sp>
      <p:sp>
        <p:nvSpPr>
          <p:cNvPr id="12" name="矩形 11"/>
          <p:cNvSpPr/>
          <p:nvPr/>
        </p:nvSpPr>
        <p:spPr>
          <a:xfrm>
            <a:off x="11408229" y="2365888"/>
            <a:ext cx="783771" cy="2126224"/>
          </a:xfrm>
          <a:prstGeom prst="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6"/>
          <p:cNvSpPr>
            <a:spLocks noChangeArrowheads="1"/>
          </p:cNvSpPr>
          <p:nvPr/>
        </p:nvSpPr>
        <p:spPr bwMode="auto">
          <a:xfrm>
            <a:off x="6223304" y="2986422"/>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rPr>
              <a:t>发展历程</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9"/>
          <p:cNvSpPr txBox="1">
            <a:spLocks noChangeArrowheads="1"/>
          </p:cNvSpPr>
          <p:nvPr/>
        </p:nvSpPr>
        <p:spPr bwMode="auto">
          <a:xfrm>
            <a:off x="6277161" y="4002085"/>
            <a:ext cx="5267789" cy="5530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Anti war course</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Open dusty memories of years to regain the good table of auld d table of</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6"/>
          <p:cNvSpPr>
            <a:spLocks noChangeArrowheads="1"/>
          </p:cNvSpPr>
          <p:nvPr/>
        </p:nvSpPr>
        <p:spPr bwMode="auto">
          <a:xfrm>
            <a:off x="6324193" y="2291078"/>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4000" b="1" dirty="0">
                <a:solidFill>
                  <a:srgbClr val="365FAA"/>
                </a:solidFill>
                <a:latin typeface="微软雅黑" panose="020B0503020204020204" pitchFamily="34" charset="-122"/>
                <a:ea typeface="微软雅黑" panose="020B0503020204020204" pitchFamily="34" charset="-122"/>
              </a:rPr>
              <a:t>第二章</a:t>
            </a:r>
            <a:endParaRPr lang="zh-CN" altLang="en-US" sz="4000" b="1" dirty="0">
              <a:solidFill>
                <a:srgbClr val="365FAA"/>
              </a:solidFill>
              <a:latin typeface="微软雅黑" panose="020B0503020204020204" pitchFamily="34" charset="-122"/>
              <a:ea typeface="微软雅黑" panose="020B0503020204020204" pitchFamily="34" charset="-122"/>
            </a:endParaRPr>
          </a:p>
        </p:txBody>
      </p:sp>
      <p:sp>
        <p:nvSpPr>
          <p:cNvPr id="2" name="矩形 1"/>
          <p:cNvSpPr/>
          <p:nvPr/>
        </p:nvSpPr>
        <p:spPr>
          <a:xfrm>
            <a:off x="0" y="149545"/>
            <a:ext cx="1787236" cy="751002"/>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649"/>
                            </p:stCondLst>
                            <p:childTnLst>
                              <p:par>
                                <p:cTn id="23" presetID="2" presetClass="entr" presetSubtype="2" decel="38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149"/>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750" fill="hold"/>
                                        <p:tgtEl>
                                          <p:spTgt spid="14"/>
                                        </p:tgtEl>
                                        <p:attrNameLst>
                                          <p:attrName>ppt_x</p:attrName>
                                        </p:attrNameLst>
                                      </p:cBhvr>
                                      <p:tavLst>
                                        <p:tav tm="0">
                                          <p:val>
                                            <p:strVal val="#ppt_x"/>
                                          </p:val>
                                        </p:tav>
                                        <p:tav tm="100000">
                                          <p:val>
                                            <p:strVal val="#ppt_x"/>
                                          </p:val>
                                        </p:tav>
                                      </p:tavLst>
                                    </p:anim>
                                    <p:anim calcmode="lin" valueType="num">
                                      <p:cBhvr additive="base">
                                        <p:cTn id="31" dur="750" fill="hold"/>
                                        <p:tgtEl>
                                          <p:spTgt spid="14"/>
                                        </p:tgtEl>
                                        <p:attrNameLst>
                                          <p:attrName>ppt_y</p:attrName>
                                        </p:attrNameLst>
                                      </p:cBhvr>
                                      <p:tavLst>
                                        <p:tav tm="0">
                                          <p:val>
                                            <p:strVal val="1+#ppt_h/2"/>
                                          </p:val>
                                        </p:tav>
                                        <p:tav tm="100000">
                                          <p:val>
                                            <p:strVal val="#ppt_y"/>
                                          </p:val>
                                        </p:tav>
                                      </p:tavLst>
                                    </p:anim>
                                  </p:childTnLst>
                                </p:cTn>
                              </p:par>
                            </p:childTnLst>
                          </p:cTn>
                        </p:par>
                        <p:par>
                          <p:cTn id="32" fill="hold">
                            <p:stCondLst>
                              <p:cond delay="3149"/>
                            </p:stCondLst>
                            <p:childTnLst>
                              <p:par>
                                <p:cTn id="33" presetID="2" presetClass="entr" presetSubtype="1" decel="3800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1" y="1999369"/>
            <a:ext cx="6135726" cy="4293853"/>
          </a:xfrm>
          <a:prstGeom prst="rect">
            <a:avLst/>
          </a:prstGeom>
          <a:blipFill rotWithShape="1">
            <a:blip r:embed="rId1"/>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nvGrpSpPr>
          <p:cNvPr id="22" name="组合 21"/>
          <p:cNvGrpSpPr/>
          <p:nvPr/>
        </p:nvGrpSpPr>
        <p:grpSpPr>
          <a:xfrm>
            <a:off x="4329430" y="1999615"/>
            <a:ext cx="1805941" cy="4293870"/>
            <a:chOff x="4277528" y="1999368"/>
            <a:chExt cx="1858197" cy="4293855"/>
          </a:xfrm>
        </p:grpSpPr>
        <p:sp>
          <p:nvSpPr>
            <p:cNvPr id="6" name="矩形 5"/>
            <p:cNvSpPr/>
            <p:nvPr/>
          </p:nvSpPr>
          <p:spPr>
            <a:xfrm>
              <a:off x="4745998" y="1999368"/>
              <a:ext cx="1389727" cy="4293855"/>
            </a:xfrm>
            <a:prstGeom prst="rect">
              <a:avLst/>
            </a:prstGeom>
            <a:solidFill>
              <a:srgbClr val="365F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sp>
          <p:nvSpPr>
            <p:cNvPr id="24" name="矩形 23"/>
            <p:cNvSpPr/>
            <p:nvPr/>
          </p:nvSpPr>
          <p:spPr>
            <a:xfrm>
              <a:off x="4277528" y="1999368"/>
              <a:ext cx="469123" cy="4293855"/>
            </a:xfrm>
            <a:prstGeom prst="rect">
              <a:avLst/>
            </a:prstGeom>
            <a:solidFill>
              <a:srgbClr val="365FAA">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sp>
        <p:nvSpPr>
          <p:cNvPr id="2" name="矩形 1"/>
          <p:cNvSpPr/>
          <p:nvPr/>
        </p:nvSpPr>
        <p:spPr>
          <a:xfrm>
            <a:off x="0" y="149545"/>
            <a:ext cx="1787236" cy="751002"/>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flipH="1">
            <a:off x="1925782" y="149545"/>
            <a:ext cx="10266218" cy="751002"/>
          </a:xfrm>
          <a:prstGeom prst="rect">
            <a:avLst/>
          </a:prstGeom>
          <a:gradFill>
            <a:gsLst>
              <a:gs pos="30000">
                <a:schemeClr val="accent1">
                  <a:lumMod val="5000"/>
                  <a:lumOff val="95000"/>
                  <a:alpha val="0"/>
                </a:schemeClr>
              </a:gs>
              <a:gs pos="100000">
                <a:schemeClr val="bg1">
                  <a:lumMod val="85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18"/>
          <p:cNvSpPr>
            <a:spLocks noChangeArrowheads="1"/>
          </p:cNvSpPr>
          <p:nvPr/>
        </p:nvSpPr>
        <p:spPr bwMode="auto">
          <a:xfrm>
            <a:off x="4878583" y="131106"/>
            <a:ext cx="2441694"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eaLnBrk="1" hangingPunct="1"/>
            <a:r>
              <a:rPr lang="zh-CN"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rPr>
              <a:t>发展历程</a:t>
            </a:r>
            <a:endParaRPr lang="en-US" altLang="en-US" sz="4400" dirty="0">
              <a:solidFill>
                <a:srgbClr val="365FAA"/>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 name="椭圆 6"/>
          <p:cNvSpPr/>
          <p:nvPr/>
        </p:nvSpPr>
        <p:spPr>
          <a:xfrm>
            <a:off x="6027713" y="2189444"/>
            <a:ext cx="216024" cy="216024"/>
          </a:xfrm>
          <a:prstGeom prst="ellipse">
            <a:avLst/>
          </a:prstGeom>
          <a:solidFill>
            <a:srgbClr val="365FA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6027713" y="2927526"/>
            <a:ext cx="216024" cy="216024"/>
          </a:xfrm>
          <a:prstGeom prst="ellipse">
            <a:avLst/>
          </a:prstGeom>
          <a:solidFill>
            <a:srgbClr val="365FA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6027713" y="3665608"/>
            <a:ext cx="216024" cy="216024"/>
          </a:xfrm>
          <a:prstGeom prst="ellipse">
            <a:avLst/>
          </a:prstGeom>
          <a:solidFill>
            <a:srgbClr val="365FA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6027713" y="4403690"/>
            <a:ext cx="216024" cy="216024"/>
          </a:xfrm>
          <a:prstGeom prst="ellipse">
            <a:avLst/>
          </a:prstGeom>
          <a:solidFill>
            <a:srgbClr val="365FA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6027713" y="5141772"/>
            <a:ext cx="216024" cy="216024"/>
          </a:xfrm>
          <a:prstGeom prst="ellipse">
            <a:avLst/>
          </a:prstGeom>
          <a:solidFill>
            <a:srgbClr val="365FA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flipH="1">
            <a:off x="6371073" y="2034516"/>
            <a:ext cx="5832648" cy="443230"/>
          </a:xfrm>
          <a:prstGeom prst="rect">
            <a:avLst/>
          </a:prstGeom>
          <a:effectLst/>
        </p:spPr>
        <p:txBody>
          <a:bodyPr wrap="square" lIns="121893" tIns="60946" rIns="121893" bIns="60946">
            <a:spAutoFit/>
          </a:bodyPr>
          <a:lstStyle/>
          <a:p>
            <a:pPr>
              <a:lnSpc>
                <a:spcPct val="150000"/>
              </a:lnSpc>
            </a:pPr>
            <a:r>
              <a:rPr 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2012</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sym typeface="+mn-lt"/>
              </a:rPr>
              <a:t>年公司成立</a:t>
            </a:r>
            <a:r>
              <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12"/>
          <p:cNvSpPr/>
          <p:nvPr/>
        </p:nvSpPr>
        <p:spPr>
          <a:xfrm>
            <a:off x="4878583" y="2133322"/>
            <a:ext cx="948268" cy="325755"/>
          </a:xfrm>
          <a:prstGeom prst="rect">
            <a:avLst/>
          </a:prstGeom>
        </p:spPr>
        <p:txBody>
          <a:bodyPr wrap="square" lIns="121893" tIns="60946" rIns="121893" bIns="60946">
            <a:spAutoFit/>
          </a:bodyPr>
          <a:lstStyle/>
          <a:p>
            <a:pPr algn="just" defTabSz="1219200" fontAlgn="base">
              <a:lnSpc>
                <a:spcPts val="1600"/>
              </a:lnSpc>
              <a:spcBef>
                <a:spcPct val="0"/>
              </a:spcBef>
              <a:spcAft>
                <a:spcPct val="0"/>
              </a:spcAft>
            </a:pPr>
            <a:r>
              <a:rPr lang="en-US" altLang="zh-CN" b="1" dirty="0">
                <a:solidFill>
                  <a:srgbClr val="FFFFFF"/>
                </a:solidFill>
                <a:latin typeface="微软雅黑" panose="020B0503020204020204" pitchFamily="34" charset="-122"/>
                <a:ea typeface="微软雅黑" panose="020B0503020204020204" pitchFamily="34" charset="-122"/>
              </a:rPr>
              <a:t>2012</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14" name="矩形 13"/>
          <p:cNvSpPr/>
          <p:nvPr/>
        </p:nvSpPr>
        <p:spPr>
          <a:xfrm>
            <a:off x="4878583" y="2871404"/>
            <a:ext cx="948268" cy="325755"/>
          </a:xfrm>
          <a:prstGeom prst="rect">
            <a:avLst/>
          </a:prstGeom>
        </p:spPr>
        <p:txBody>
          <a:bodyPr wrap="square" lIns="121893" tIns="60946" rIns="121893" bIns="60946">
            <a:spAutoFit/>
          </a:bodyPr>
          <a:lstStyle/>
          <a:p>
            <a:pPr algn="just" defTabSz="1219200" fontAlgn="base">
              <a:lnSpc>
                <a:spcPts val="1600"/>
              </a:lnSpc>
              <a:spcBef>
                <a:spcPct val="0"/>
              </a:spcBef>
              <a:spcAft>
                <a:spcPct val="0"/>
              </a:spcAft>
            </a:pPr>
            <a:r>
              <a:rPr lang="en-US" altLang="zh-CN" b="1" dirty="0">
                <a:solidFill>
                  <a:srgbClr val="FFFFFF"/>
                </a:solidFill>
                <a:latin typeface="微软雅黑" panose="020B0503020204020204" pitchFamily="34" charset="-122"/>
                <a:ea typeface="微软雅黑" panose="020B0503020204020204" pitchFamily="34" charset="-122"/>
              </a:rPr>
              <a:t>2014</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15" name="矩形 14"/>
          <p:cNvSpPr/>
          <p:nvPr/>
        </p:nvSpPr>
        <p:spPr>
          <a:xfrm>
            <a:off x="4878583" y="3609486"/>
            <a:ext cx="948268" cy="325755"/>
          </a:xfrm>
          <a:prstGeom prst="rect">
            <a:avLst/>
          </a:prstGeom>
        </p:spPr>
        <p:txBody>
          <a:bodyPr wrap="square" lIns="121893" tIns="60946" rIns="121893" bIns="60946">
            <a:spAutoFit/>
          </a:bodyPr>
          <a:lstStyle/>
          <a:p>
            <a:pPr algn="just" defTabSz="1219200" fontAlgn="base">
              <a:lnSpc>
                <a:spcPts val="1600"/>
              </a:lnSpc>
              <a:spcBef>
                <a:spcPct val="0"/>
              </a:spcBef>
              <a:spcAft>
                <a:spcPct val="0"/>
              </a:spcAft>
            </a:pPr>
            <a:r>
              <a:rPr lang="en-US" altLang="zh-CN" b="1" dirty="0">
                <a:solidFill>
                  <a:srgbClr val="FFFFFF"/>
                </a:solidFill>
                <a:latin typeface="微软雅黑" panose="020B0503020204020204" pitchFamily="34" charset="-122"/>
                <a:ea typeface="微软雅黑" panose="020B0503020204020204" pitchFamily="34" charset="-122"/>
              </a:rPr>
              <a:t>2016</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16" name="矩形 15"/>
          <p:cNvSpPr/>
          <p:nvPr/>
        </p:nvSpPr>
        <p:spPr>
          <a:xfrm>
            <a:off x="4878583" y="4347568"/>
            <a:ext cx="948268" cy="325755"/>
          </a:xfrm>
          <a:prstGeom prst="rect">
            <a:avLst/>
          </a:prstGeom>
        </p:spPr>
        <p:txBody>
          <a:bodyPr wrap="square" lIns="121893" tIns="60946" rIns="121893" bIns="60946">
            <a:spAutoFit/>
          </a:bodyPr>
          <a:lstStyle/>
          <a:p>
            <a:pPr algn="just" defTabSz="1219200" fontAlgn="base">
              <a:lnSpc>
                <a:spcPts val="1600"/>
              </a:lnSpc>
              <a:spcBef>
                <a:spcPct val="0"/>
              </a:spcBef>
              <a:spcAft>
                <a:spcPct val="0"/>
              </a:spcAft>
            </a:pPr>
            <a:r>
              <a:rPr lang="en-US" altLang="zh-CN" b="1" dirty="0">
                <a:solidFill>
                  <a:srgbClr val="FFFFFF"/>
                </a:solidFill>
                <a:latin typeface="微软雅黑" panose="020B0503020204020204" pitchFamily="34" charset="-122"/>
                <a:ea typeface="微软雅黑" panose="020B0503020204020204" pitchFamily="34" charset="-122"/>
              </a:rPr>
              <a:t>2018</a:t>
            </a:r>
            <a:endParaRPr lang="en-US" altLang="zh-CN" b="1" dirty="0">
              <a:solidFill>
                <a:srgbClr val="FFFFFF"/>
              </a:solidFill>
              <a:latin typeface="微软雅黑" panose="020B0503020204020204" pitchFamily="34" charset="-122"/>
              <a:ea typeface="微软雅黑" panose="020B0503020204020204" pitchFamily="34" charset="-122"/>
            </a:endParaRPr>
          </a:p>
        </p:txBody>
      </p:sp>
      <p:sp>
        <p:nvSpPr>
          <p:cNvPr id="17" name="矩形 16"/>
          <p:cNvSpPr/>
          <p:nvPr/>
        </p:nvSpPr>
        <p:spPr>
          <a:xfrm>
            <a:off x="4878583" y="5085650"/>
            <a:ext cx="948268" cy="325755"/>
          </a:xfrm>
          <a:prstGeom prst="rect">
            <a:avLst/>
          </a:prstGeom>
        </p:spPr>
        <p:txBody>
          <a:bodyPr wrap="square" lIns="121893" tIns="60946" rIns="121893" bIns="60946">
            <a:spAutoFit/>
          </a:bodyPr>
          <a:lstStyle/>
          <a:p>
            <a:pPr algn="just" defTabSz="1219200" fontAlgn="base">
              <a:lnSpc>
                <a:spcPts val="1600"/>
              </a:lnSpc>
              <a:spcBef>
                <a:spcPct val="0"/>
              </a:spcBef>
              <a:spcAft>
                <a:spcPct val="0"/>
              </a:spcAft>
            </a:pPr>
            <a:r>
              <a:rPr lang="en-US" altLang="zh-CN" b="1" dirty="0">
                <a:solidFill>
                  <a:srgbClr val="FFFFFF"/>
                </a:solidFill>
                <a:latin typeface="微软雅黑" panose="020B0503020204020204" pitchFamily="34" charset="-122"/>
                <a:ea typeface="微软雅黑" panose="020B0503020204020204" pitchFamily="34" charset="-122"/>
              </a:rPr>
              <a:t>2020</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8" name="矩形 17"/>
          <p:cNvSpPr/>
          <p:nvPr/>
        </p:nvSpPr>
        <p:spPr>
          <a:xfrm flipH="1">
            <a:off x="6370955" y="2753360"/>
            <a:ext cx="5832475" cy="766445"/>
          </a:xfrm>
          <a:prstGeom prst="rect">
            <a:avLst/>
          </a:prstGeom>
          <a:effectLst/>
        </p:spPr>
        <p:txBody>
          <a:bodyPr wrap="square" lIns="121893" tIns="60946" rIns="121893" bIns="60946">
            <a:spAutoFit/>
          </a:bodyPr>
          <a:lstStyle/>
          <a:p>
            <a:pPr>
              <a:lnSpc>
                <a:spcPct val="150000"/>
              </a:lnSpc>
            </a:pPr>
            <a:r>
              <a:rPr lang="zh-CN" sz="1400" dirty="0">
                <a:latin typeface="微软雅黑" panose="020B0503020204020204" pitchFamily="34" charset="-122"/>
                <a:ea typeface="微软雅黑" panose="020B0503020204020204" pitchFamily="34" charset="-122"/>
                <a:sym typeface="+mn-lt"/>
              </a:rPr>
              <a:t>公司取得了强电施工资质，系统集成叁级资质，入围全国强电施工许可范围，在强电工程方面展露头角</a:t>
            </a:r>
            <a:endPar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19" name="矩形 18"/>
          <p:cNvSpPr/>
          <p:nvPr/>
        </p:nvSpPr>
        <p:spPr>
          <a:xfrm flipH="1">
            <a:off x="6370955" y="3505835"/>
            <a:ext cx="5956935" cy="812800"/>
          </a:xfrm>
          <a:prstGeom prst="rect">
            <a:avLst/>
          </a:prstGeom>
          <a:effectLst/>
        </p:spPr>
        <p:txBody>
          <a:bodyPr wrap="square" lIns="121893" tIns="60946" rIns="121893" bIns="60946">
            <a:spAutoFit/>
          </a:bodyPr>
          <a:lstStyle/>
          <a:p>
            <a:pPr>
              <a:lnSpc>
                <a:spcPct val="150000"/>
              </a:lnSpc>
            </a:pPr>
            <a:r>
              <a:rPr lang="zh-CN" sz="1400" dirty="0">
                <a:latin typeface="微软雅黑" panose="020B0503020204020204" pitchFamily="34" charset="-122"/>
                <a:ea typeface="微软雅黑" panose="020B0503020204020204" pitchFamily="34" charset="-122"/>
                <a:sym typeface="+mn-lt"/>
              </a:rPr>
              <a:t>公司取得了消防施工资质，电子与智能化专业承包壹级资质，安防壹级资质，电子与智能化设计资质。公司综合实力不断增强</a:t>
            </a:r>
            <a:r>
              <a:rPr lang="zh-CN" sz="1600" dirty="0">
                <a:latin typeface="微软雅黑" panose="020B0503020204020204" pitchFamily="34" charset="-122"/>
                <a:ea typeface="微软雅黑" panose="020B0503020204020204" pitchFamily="34" charset="-122"/>
                <a:sym typeface="+mn-lt"/>
              </a:rPr>
              <a:t>。</a:t>
            </a:r>
            <a:endParaRPr lang="en-US" altLang="zh-CN" sz="16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20" name="矩形 19"/>
          <p:cNvSpPr/>
          <p:nvPr/>
        </p:nvSpPr>
        <p:spPr>
          <a:xfrm flipH="1">
            <a:off x="6371073" y="4258976"/>
            <a:ext cx="5832648" cy="766445"/>
          </a:xfrm>
          <a:prstGeom prst="rect">
            <a:avLst/>
          </a:prstGeom>
          <a:effectLst/>
        </p:spPr>
        <p:txBody>
          <a:bodyPr wrap="square" lIns="121893" tIns="60946" rIns="121893" bIns="60946">
            <a:spAutoFit/>
          </a:bodyPr>
          <a:lstStyle/>
          <a:p>
            <a:pPr>
              <a:lnSpc>
                <a:spcPct val="150000"/>
              </a:lnSpc>
            </a:pPr>
            <a:r>
              <a:rPr lang="zh-CN" sz="1400" dirty="0">
                <a:latin typeface="微软雅黑" panose="020B0503020204020204" pitchFamily="34" charset="-122"/>
                <a:ea typeface="微软雅黑" panose="020B0503020204020204" pitchFamily="34" charset="-122"/>
                <a:sym typeface="+mn-lt"/>
              </a:rPr>
              <a:t>公司成立环保事业部，开始发展环保事业，培养人才、不断摸索，环保发展蒸蒸日上。</a:t>
            </a:r>
            <a:endPar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21" name="矩形 20"/>
          <p:cNvSpPr/>
          <p:nvPr/>
        </p:nvSpPr>
        <p:spPr>
          <a:xfrm flipH="1">
            <a:off x="6371073" y="5011940"/>
            <a:ext cx="5832648" cy="766445"/>
          </a:xfrm>
          <a:prstGeom prst="rect">
            <a:avLst/>
          </a:prstGeom>
          <a:effectLst/>
        </p:spPr>
        <p:txBody>
          <a:bodyPr wrap="square" lIns="121893" tIns="60946" rIns="121893" bIns="60946">
            <a:spAutoFit/>
          </a:bodyPr>
          <a:lstStyle/>
          <a:p>
            <a:pPr>
              <a:lnSpc>
                <a:spcPct val="150000"/>
              </a:lnSpc>
            </a:pPr>
            <a:r>
              <a:rPr lang="zh-CN" sz="1400" dirty="0">
                <a:latin typeface="微软雅黑" panose="020B0503020204020204" pitchFamily="34" charset="-122"/>
                <a:ea typeface="微软雅黑" panose="020B0503020204020204" pitchFamily="34" charset="-122"/>
                <a:sym typeface="+mn-lt"/>
              </a:rPr>
              <a:t>公司取得了信息技术服务管理体系、信息安全管理体系、涉密系统集成资质证书，诚信经营企业荣誉称号，业务范围进一步扩展。</a:t>
            </a:r>
            <a:endParaRPr lang="zh-CN"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lt"/>
            </a:endParaRPr>
          </a:p>
        </p:txBody>
      </p:sp>
      <p:sp>
        <p:nvSpPr>
          <p:cNvPr id="4" name="椭圆 3"/>
          <p:cNvSpPr/>
          <p:nvPr/>
        </p:nvSpPr>
        <p:spPr>
          <a:xfrm>
            <a:off x="6027713" y="5830747"/>
            <a:ext cx="216024" cy="216024"/>
          </a:xfrm>
          <a:prstGeom prst="ellipse">
            <a:avLst/>
          </a:prstGeom>
          <a:solidFill>
            <a:srgbClr val="365FAA"/>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矩形 24"/>
          <p:cNvSpPr/>
          <p:nvPr/>
        </p:nvSpPr>
        <p:spPr>
          <a:xfrm>
            <a:off x="4878583" y="5774625"/>
            <a:ext cx="948268" cy="325755"/>
          </a:xfrm>
          <a:prstGeom prst="rect">
            <a:avLst/>
          </a:prstGeom>
        </p:spPr>
        <p:txBody>
          <a:bodyPr wrap="square" lIns="121893" tIns="60946" rIns="121893" bIns="60946">
            <a:spAutoFit/>
          </a:bodyPr>
          <a:p>
            <a:pPr algn="just" defTabSz="1219200" fontAlgn="base">
              <a:lnSpc>
                <a:spcPts val="1600"/>
              </a:lnSpc>
              <a:spcBef>
                <a:spcPct val="0"/>
              </a:spcBef>
              <a:spcAft>
                <a:spcPct val="0"/>
              </a:spcAft>
            </a:pPr>
            <a:r>
              <a:rPr lang="en-US" altLang="zh-CN" b="1" dirty="0">
                <a:solidFill>
                  <a:srgbClr val="FFFFFF"/>
                </a:solidFill>
                <a:latin typeface="微软雅黑" panose="020B0503020204020204" pitchFamily="34" charset="-122"/>
                <a:ea typeface="微软雅黑" panose="020B0503020204020204" pitchFamily="34" charset="-122"/>
              </a:rPr>
              <a:t>2022</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6" name="矩形 25"/>
          <p:cNvSpPr/>
          <p:nvPr/>
        </p:nvSpPr>
        <p:spPr>
          <a:xfrm flipH="1">
            <a:off x="6387583" y="5715611"/>
            <a:ext cx="5832648" cy="766445"/>
          </a:xfrm>
          <a:prstGeom prst="rect">
            <a:avLst/>
          </a:prstGeom>
          <a:effectLst/>
        </p:spPr>
        <p:txBody>
          <a:bodyPr wrap="square" lIns="121893" tIns="60946" rIns="121893" bIns="60946">
            <a:spAutoFit/>
          </a:bodyPr>
          <a:p>
            <a:pPr>
              <a:lnSpc>
                <a:spcPct val="150000"/>
              </a:lnSpc>
            </a:pPr>
            <a:r>
              <a:rPr lang="zh-CN" sz="1400" dirty="0">
                <a:latin typeface="微软雅黑" panose="020B0503020204020204" pitchFamily="34" charset="-122"/>
                <a:ea typeface="微软雅黑" panose="020B0503020204020204" pitchFamily="34" charset="-122"/>
                <a:sym typeface="+mn-lt"/>
              </a:rPr>
              <a:t>公司向智能化转型，围绕环境监测、新能源电力、系统集成、和工业互联网多维度发展。</a:t>
            </a:r>
            <a:endParaRPr lang="zh-CN" altLang="en-US" sz="1400" dirty="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3" presetClass="entr" presetSubtype="16"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p:cTn id="15" dur="500" fill="hold"/>
                                        <p:tgtEl>
                                          <p:spTgt spid="7"/>
                                        </p:tgtEl>
                                        <p:attrNameLst>
                                          <p:attrName>ppt_w</p:attrName>
                                        </p:attrNameLst>
                                      </p:cBhvr>
                                      <p:tavLst>
                                        <p:tav tm="0">
                                          <p:val>
                                            <p:fltVal val="0"/>
                                          </p:val>
                                        </p:tav>
                                        <p:tav tm="100000">
                                          <p:val>
                                            <p:strVal val="#ppt_w"/>
                                          </p:val>
                                        </p:tav>
                                      </p:tavLst>
                                    </p:anim>
                                    <p:anim calcmode="lin" valueType="num">
                                      <p:cBhvr>
                                        <p:cTn id="16" dur="500" fill="hold"/>
                                        <p:tgtEl>
                                          <p:spTgt spid="7"/>
                                        </p:tgtEl>
                                        <p:attrNameLst>
                                          <p:attrName>ppt_h</p:attrName>
                                        </p:attrNameLst>
                                      </p:cBhvr>
                                      <p:tavLst>
                                        <p:tav tm="0">
                                          <p:val>
                                            <p:fltVal val="0"/>
                                          </p:val>
                                        </p:tav>
                                        <p:tav tm="100000">
                                          <p:val>
                                            <p:strVal val="#ppt_h"/>
                                          </p:val>
                                        </p:tav>
                                      </p:tavLst>
                                    </p:anim>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350"/>
                                        <p:tgtEl>
                                          <p:spTgt spid="13"/>
                                        </p:tgtEl>
                                      </p:cBhvr>
                                    </p:animEffect>
                                  </p:childTnLst>
                                </p:cTn>
                              </p:par>
                              <p:par>
                                <p:cTn id="21" presetID="26" presetClass="emph" presetSubtype="0" fill="hold" grpId="1" nodeType="withEffect">
                                  <p:stCondLst>
                                    <p:cond delay="0"/>
                                  </p:stCondLst>
                                  <p:childTnLst>
                                    <p:animEffect transition="out" filter="fade">
                                      <p:cBhvr>
                                        <p:cTn id="22" dur="400" tmFilter="0, 0; .2, .5; .8, .5; 1, 0"/>
                                        <p:tgtEl>
                                          <p:spTgt spid="13"/>
                                        </p:tgtEl>
                                      </p:cBhvr>
                                    </p:animEffect>
                                    <p:animScale>
                                      <p:cBhvr>
                                        <p:cTn id="23" dur="200" autoRev="1" fill="hold"/>
                                        <p:tgtEl>
                                          <p:spTgt spid="13"/>
                                        </p:tgtEl>
                                      </p:cBhvr>
                                      <p:by x="105000" y="105000"/>
                                    </p:animScale>
                                  </p:childTnLst>
                                </p:cTn>
                              </p:par>
                            </p:childTnLst>
                          </p:cTn>
                        </p:par>
                      </p:childTnLst>
                    </p:cTn>
                  </p:par>
                  <p:par>
                    <p:cTn id="24" fill="hold">
                      <p:stCondLst>
                        <p:cond delay="indefinite"/>
                      </p:stCondLst>
                      <p:childTnLst>
                        <p:par>
                          <p:cTn id="25" fill="hold">
                            <p:stCondLst>
                              <p:cond delay="0"/>
                            </p:stCondLst>
                            <p:childTnLst>
                              <p:par>
                                <p:cTn id="26" presetID="2" presetClass="entr" presetSubtype="2" fill="hold" grpId="0" nodeType="clickEffect">
                                  <p:stCondLst>
                                    <p:cond delay="0"/>
                                  </p:stCondLst>
                                  <p:childTnLst>
                                    <p:set>
                                      <p:cBhvr>
                                        <p:cTn id="27" dur="500" fill="hold">
                                          <p:stCondLst>
                                            <p:cond delay="0"/>
                                          </p:stCondLst>
                                        </p:cTn>
                                        <p:tgtEl>
                                          <p:spTgt spid="12"/>
                                        </p:tgtEl>
                                        <p:attrNameLst>
                                          <p:attrName>style.visibility</p:attrName>
                                        </p:attrNameLst>
                                      </p:cBhvr>
                                      <p:to>
                                        <p:strVal val="visible"/>
                                      </p:to>
                                    </p:set>
                                    <p:anim calcmode="lin" valueType="num">
                                      <p:cBhvr additive="base">
                                        <p:cTn id="28" dur="500" fill="hold"/>
                                        <p:tgtEl>
                                          <p:spTgt spid="12"/>
                                        </p:tgtEl>
                                        <p:attrNameLst>
                                          <p:attrName>ppt_x</p:attrName>
                                        </p:attrNameLst>
                                      </p:cBhvr>
                                      <p:tavLst>
                                        <p:tav tm="0">
                                          <p:val>
                                            <p:strVal val="1+#ppt_w/2"/>
                                          </p:val>
                                        </p:tav>
                                        <p:tav tm="100000">
                                          <p:val>
                                            <p:strVal val="#ppt_x"/>
                                          </p:val>
                                        </p:tav>
                                      </p:tavLst>
                                    </p:anim>
                                    <p:anim calcmode="lin" valueType="num">
                                      <p:cBhvr additive="base">
                                        <p:cTn id="29" dur="500" fill="hold"/>
                                        <p:tgtEl>
                                          <p:spTgt spid="12"/>
                                        </p:tgtEl>
                                        <p:attrNameLst>
                                          <p:attrName>ppt_y</p:attrName>
                                        </p:attrNameLst>
                                      </p:cBhvr>
                                      <p:tavLst>
                                        <p:tav tm="0">
                                          <p:val>
                                            <p:strVal val="#ppt_y"/>
                                          </p:val>
                                        </p:tav>
                                        <p:tav tm="100000">
                                          <p:val>
                                            <p:strVal val="#ppt_y"/>
                                          </p:val>
                                        </p:tav>
                                      </p:tavLst>
                                    </p:anim>
                                  </p:childTnLst>
                                </p:cTn>
                              </p:par>
                            </p:childTnLst>
                          </p:cTn>
                        </p:par>
                        <p:par>
                          <p:cTn id="30" fill="hold">
                            <p:stCondLst>
                              <p:cond delay="500"/>
                            </p:stCondLst>
                            <p:childTnLst>
                              <p:par>
                                <p:cTn id="31" presetID="23" presetClass="entr" presetSubtype="16" fill="hold" grpId="0" nodeType="afterEffect">
                                  <p:stCondLst>
                                    <p:cond delay="0"/>
                                  </p:stCondLst>
                                  <p:childTnLst>
                                    <p:set>
                                      <p:cBhvr>
                                        <p:cTn id="32" dur="1" fill="hold">
                                          <p:stCondLst>
                                            <p:cond delay="0"/>
                                          </p:stCondLst>
                                        </p:cTn>
                                        <p:tgtEl>
                                          <p:spTgt spid="8"/>
                                        </p:tgtEl>
                                        <p:attrNameLst>
                                          <p:attrName>style.visibility</p:attrName>
                                        </p:attrNameLst>
                                      </p:cBhvr>
                                      <p:to>
                                        <p:strVal val="visible"/>
                                      </p:to>
                                    </p:set>
                                    <p:anim calcmode="lin" valueType="num">
                                      <p:cBhvr>
                                        <p:cTn id="33" dur="500" fill="hold"/>
                                        <p:tgtEl>
                                          <p:spTgt spid="8"/>
                                        </p:tgtEl>
                                        <p:attrNameLst>
                                          <p:attrName>ppt_w</p:attrName>
                                        </p:attrNameLst>
                                      </p:cBhvr>
                                      <p:tavLst>
                                        <p:tav tm="0">
                                          <p:val>
                                            <p:fltVal val="0"/>
                                          </p:val>
                                        </p:tav>
                                        <p:tav tm="100000">
                                          <p:val>
                                            <p:strVal val="#ppt_w"/>
                                          </p:val>
                                        </p:tav>
                                      </p:tavLst>
                                    </p:anim>
                                    <p:anim calcmode="lin" valueType="num">
                                      <p:cBhvr>
                                        <p:cTn id="34" dur="500" fill="hold"/>
                                        <p:tgtEl>
                                          <p:spTgt spid="8"/>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ID="10" presetClass="entr" presetSubtype="0"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350"/>
                                        <p:tgtEl>
                                          <p:spTgt spid="14"/>
                                        </p:tgtEl>
                                      </p:cBhvr>
                                    </p:animEffect>
                                  </p:childTnLst>
                                </p:cTn>
                              </p:par>
                              <p:par>
                                <p:cTn id="39" presetID="26" presetClass="emph" presetSubtype="0" fill="hold" grpId="1" nodeType="withEffect">
                                  <p:stCondLst>
                                    <p:cond delay="0"/>
                                  </p:stCondLst>
                                  <p:childTnLst>
                                    <p:animEffect transition="out" filter="fade">
                                      <p:cBhvr>
                                        <p:cTn id="40" dur="400" tmFilter="0, 0; .2, .5; .8, .5; 1, 0"/>
                                        <p:tgtEl>
                                          <p:spTgt spid="14"/>
                                        </p:tgtEl>
                                      </p:cBhvr>
                                    </p:animEffect>
                                    <p:animScale>
                                      <p:cBhvr>
                                        <p:cTn id="41" dur="200" autoRev="1" fill="hold"/>
                                        <p:tgtEl>
                                          <p:spTgt spid="14"/>
                                        </p:tgtEl>
                                      </p:cBhvr>
                                      <p:by x="105000" y="105000"/>
                                    </p:animScale>
                                  </p:childTnLst>
                                </p:cTn>
                              </p:par>
                            </p:childTnLst>
                          </p:cTn>
                        </p:par>
                      </p:childTnLst>
                    </p:cTn>
                  </p:par>
                  <p:par>
                    <p:cTn id="42" fill="hold">
                      <p:stCondLst>
                        <p:cond delay="indefinite"/>
                      </p:stCondLst>
                      <p:childTnLst>
                        <p:par>
                          <p:cTn id="43" fill="hold">
                            <p:stCondLst>
                              <p:cond delay="0"/>
                            </p:stCondLst>
                            <p:childTnLst>
                              <p:par>
                                <p:cTn id="44" presetID="2" presetClass="entr" presetSubtype="2" fill="hold" grpId="0" nodeType="clickEffect">
                                  <p:stCondLst>
                                    <p:cond delay="0"/>
                                  </p:stCondLst>
                                  <p:childTnLst>
                                    <p:set>
                                      <p:cBhvr>
                                        <p:cTn id="45" dur="500" fill="hold">
                                          <p:stCondLst>
                                            <p:cond delay="0"/>
                                          </p:stCondLst>
                                        </p:cTn>
                                        <p:tgtEl>
                                          <p:spTgt spid="18"/>
                                        </p:tgtEl>
                                        <p:attrNameLst>
                                          <p:attrName>style.visibility</p:attrName>
                                        </p:attrNameLst>
                                      </p:cBhvr>
                                      <p:to>
                                        <p:strVal val="visible"/>
                                      </p:to>
                                    </p:set>
                                    <p:anim calcmode="lin" valueType="num">
                                      <p:cBhvr additive="base">
                                        <p:cTn id="46" dur="500" fill="hold"/>
                                        <p:tgtEl>
                                          <p:spTgt spid="18"/>
                                        </p:tgtEl>
                                        <p:attrNameLst>
                                          <p:attrName>ppt_x</p:attrName>
                                        </p:attrNameLst>
                                      </p:cBhvr>
                                      <p:tavLst>
                                        <p:tav tm="0">
                                          <p:val>
                                            <p:strVal val="1+#ppt_w/2"/>
                                          </p:val>
                                        </p:tav>
                                        <p:tav tm="100000">
                                          <p:val>
                                            <p:strVal val="#ppt_x"/>
                                          </p:val>
                                        </p:tav>
                                      </p:tavLst>
                                    </p:anim>
                                    <p:anim calcmode="lin" valueType="num">
                                      <p:cBhvr additive="base">
                                        <p:cTn id="47" dur="500" fill="hold"/>
                                        <p:tgtEl>
                                          <p:spTgt spid="18"/>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23" presetClass="entr" presetSubtype="16"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p:cTn id="51" dur="500" fill="hold"/>
                                        <p:tgtEl>
                                          <p:spTgt spid="9"/>
                                        </p:tgtEl>
                                        <p:attrNameLst>
                                          <p:attrName>ppt_w</p:attrName>
                                        </p:attrNameLst>
                                      </p:cBhvr>
                                      <p:tavLst>
                                        <p:tav tm="0">
                                          <p:val>
                                            <p:fltVal val="0"/>
                                          </p:val>
                                        </p:tav>
                                        <p:tav tm="100000">
                                          <p:val>
                                            <p:strVal val="#ppt_w"/>
                                          </p:val>
                                        </p:tav>
                                      </p:tavLst>
                                    </p:anim>
                                    <p:anim calcmode="lin" valueType="num">
                                      <p:cBhvr>
                                        <p:cTn id="52" dur="500" fill="hold"/>
                                        <p:tgtEl>
                                          <p:spTgt spid="9"/>
                                        </p:tgtEl>
                                        <p:attrNameLst>
                                          <p:attrName>ppt_h</p:attrName>
                                        </p:attrNameLst>
                                      </p:cBhvr>
                                      <p:tavLst>
                                        <p:tav tm="0">
                                          <p:val>
                                            <p:fltVal val="0"/>
                                          </p:val>
                                        </p:tav>
                                        <p:tav tm="100000">
                                          <p:val>
                                            <p:strVal val="#ppt_h"/>
                                          </p:val>
                                        </p:tav>
                                      </p:tavLst>
                                    </p:anim>
                                  </p:childTnLst>
                                </p:cTn>
                              </p:par>
                            </p:childTnLst>
                          </p:cTn>
                        </p:par>
                        <p:par>
                          <p:cTn id="53" fill="hold">
                            <p:stCondLst>
                              <p:cond delay="1000"/>
                            </p:stCondLst>
                            <p:childTnLst>
                              <p:par>
                                <p:cTn id="54" presetID="10" presetClass="entr" presetSubtype="0" fill="hold" grpId="0" nodeType="after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350"/>
                                        <p:tgtEl>
                                          <p:spTgt spid="15"/>
                                        </p:tgtEl>
                                      </p:cBhvr>
                                    </p:animEffect>
                                  </p:childTnLst>
                                </p:cTn>
                              </p:par>
                              <p:par>
                                <p:cTn id="57" presetID="26" presetClass="emph" presetSubtype="0" fill="hold" grpId="1" nodeType="withEffect">
                                  <p:stCondLst>
                                    <p:cond delay="0"/>
                                  </p:stCondLst>
                                  <p:childTnLst>
                                    <p:animEffect transition="out" filter="fade">
                                      <p:cBhvr>
                                        <p:cTn id="58" dur="400" tmFilter="0, 0; .2, .5; .8, .5; 1, 0"/>
                                        <p:tgtEl>
                                          <p:spTgt spid="15"/>
                                        </p:tgtEl>
                                      </p:cBhvr>
                                    </p:animEffect>
                                    <p:animScale>
                                      <p:cBhvr>
                                        <p:cTn id="59" dur="200" autoRev="1" fill="hold"/>
                                        <p:tgtEl>
                                          <p:spTgt spid="15"/>
                                        </p:tgtEl>
                                      </p:cBhvr>
                                      <p:by x="105000" y="105000"/>
                                    </p:animScale>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grpId="0" nodeType="clickEffect">
                                  <p:stCondLst>
                                    <p:cond delay="0"/>
                                  </p:stCondLst>
                                  <p:childTnLst>
                                    <p:set>
                                      <p:cBhvr>
                                        <p:cTn id="63" dur="500" fill="hold">
                                          <p:stCondLst>
                                            <p:cond delay="0"/>
                                          </p:stCondLst>
                                        </p:cTn>
                                        <p:tgtEl>
                                          <p:spTgt spid="19"/>
                                        </p:tgtEl>
                                        <p:attrNameLst>
                                          <p:attrName>style.visibility</p:attrName>
                                        </p:attrNameLst>
                                      </p:cBhvr>
                                      <p:to>
                                        <p:strVal val="visible"/>
                                      </p:to>
                                    </p:set>
                                    <p:anim calcmode="lin" valueType="num">
                                      <p:cBhvr additive="base">
                                        <p:cTn id="64" dur="500" fill="hold"/>
                                        <p:tgtEl>
                                          <p:spTgt spid="19"/>
                                        </p:tgtEl>
                                        <p:attrNameLst>
                                          <p:attrName>ppt_x</p:attrName>
                                        </p:attrNameLst>
                                      </p:cBhvr>
                                      <p:tavLst>
                                        <p:tav tm="0">
                                          <p:val>
                                            <p:strVal val="1+#ppt_w/2"/>
                                          </p:val>
                                        </p:tav>
                                        <p:tav tm="100000">
                                          <p:val>
                                            <p:strVal val="#ppt_x"/>
                                          </p:val>
                                        </p:tav>
                                      </p:tavLst>
                                    </p:anim>
                                    <p:anim calcmode="lin" valueType="num">
                                      <p:cBhvr additive="base">
                                        <p:cTn id="65" dur="500" fill="hold"/>
                                        <p:tgtEl>
                                          <p:spTgt spid="19"/>
                                        </p:tgtEl>
                                        <p:attrNameLst>
                                          <p:attrName>ppt_y</p:attrName>
                                        </p:attrNameLst>
                                      </p:cBhvr>
                                      <p:tavLst>
                                        <p:tav tm="0">
                                          <p:val>
                                            <p:strVal val="#ppt_y"/>
                                          </p:val>
                                        </p:tav>
                                        <p:tav tm="100000">
                                          <p:val>
                                            <p:strVal val="#ppt_y"/>
                                          </p:val>
                                        </p:tav>
                                      </p:tavLst>
                                    </p:anim>
                                  </p:childTnLst>
                                </p:cTn>
                              </p:par>
                            </p:childTnLst>
                          </p:cTn>
                        </p:par>
                        <p:par>
                          <p:cTn id="66" fill="hold">
                            <p:stCondLst>
                              <p:cond delay="500"/>
                            </p:stCondLst>
                            <p:childTnLst>
                              <p:par>
                                <p:cTn id="67" presetID="23" presetClass="entr" presetSubtype="16" fill="hold" grpId="0" nodeType="afterEffect">
                                  <p:stCondLst>
                                    <p:cond delay="0"/>
                                  </p:stCondLst>
                                  <p:childTnLst>
                                    <p:set>
                                      <p:cBhvr>
                                        <p:cTn id="68" dur="1" fill="hold">
                                          <p:stCondLst>
                                            <p:cond delay="0"/>
                                          </p:stCondLst>
                                        </p:cTn>
                                        <p:tgtEl>
                                          <p:spTgt spid="10"/>
                                        </p:tgtEl>
                                        <p:attrNameLst>
                                          <p:attrName>style.visibility</p:attrName>
                                        </p:attrNameLst>
                                      </p:cBhvr>
                                      <p:to>
                                        <p:strVal val="visible"/>
                                      </p:to>
                                    </p:set>
                                    <p:anim calcmode="lin" valueType="num">
                                      <p:cBhvr>
                                        <p:cTn id="69" dur="500" fill="hold"/>
                                        <p:tgtEl>
                                          <p:spTgt spid="10"/>
                                        </p:tgtEl>
                                        <p:attrNameLst>
                                          <p:attrName>ppt_w</p:attrName>
                                        </p:attrNameLst>
                                      </p:cBhvr>
                                      <p:tavLst>
                                        <p:tav tm="0">
                                          <p:val>
                                            <p:fltVal val="0"/>
                                          </p:val>
                                        </p:tav>
                                        <p:tav tm="100000">
                                          <p:val>
                                            <p:strVal val="#ppt_w"/>
                                          </p:val>
                                        </p:tav>
                                      </p:tavLst>
                                    </p:anim>
                                    <p:anim calcmode="lin" valueType="num">
                                      <p:cBhvr>
                                        <p:cTn id="70" dur="500" fill="hold"/>
                                        <p:tgtEl>
                                          <p:spTgt spid="10"/>
                                        </p:tgtEl>
                                        <p:attrNameLst>
                                          <p:attrName>ppt_h</p:attrName>
                                        </p:attrNameLst>
                                      </p:cBhvr>
                                      <p:tavLst>
                                        <p:tav tm="0">
                                          <p:val>
                                            <p:fltVal val="0"/>
                                          </p:val>
                                        </p:tav>
                                        <p:tav tm="100000">
                                          <p:val>
                                            <p:strVal val="#ppt_h"/>
                                          </p:val>
                                        </p:tav>
                                      </p:tavLst>
                                    </p:anim>
                                  </p:childTnLst>
                                </p:cTn>
                              </p:par>
                            </p:childTnLst>
                          </p:cTn>
                        </p:par>
                        <p:par>
                          <p:cTn id="71" fill="hold">
                            <p:stCondLst>
                              <p:cond delay="1000"/>
                            </p:stCondLst>
                            <p:childTnLst>
                              <p:par>
                                <p:cTn id="72" presetID="10" presetClass="entr" presetSubtype="0" fill="hold" grpId="0" nodeType="afterEffect">
                                  <p:stCondLst>
                                    <p:cond delay="0"/>
                                  </p:stCondLst>
                                  <p:childTnLst>
                                    <p:set>
                                      <p:cBhvr>
                                        <p:cTn id="73" dur="1" fill="hold">
                                          <p:stCondLst>
                                            <p:cond delay="0"/>
                                          </p:stCondLst>
                                        </p:cTn>
                                        <p:tgtEl>
                                          <p:spTgt spid="16"/>
                                        </p:tgtEl>
                                        <p:attrNameLst>
                                          <p:attrName>style.visibility</p:attrName>
                                        </p:attrNameLst>
                                      </p:cBhvr>
                                      <p:to>
                                        <p:strVal val="visible"/>
                                      </p:to>
                                    </p:set>
                                    <p:animEffect transition="in" filter="fade">
                                      <p:cBhvr>
                                        <p:cTn id="74" dur="350"/>
                                        <p:tgtEl>
                                          <p:spTgt spid="16"/>
                                        </p:tgtEl>
                                      </p:cBhvr>
                                    </p:animEffect>
                                  </p:childTnLst>
                                </p:cTn>
                              </p:par>
                              <p:par>
                                <p:cTn id="75" presetID="26" presetClass="emph" presetSubtype="0" fill="hold" grpId="1" nodeType="withEffect">
                                  <p:stCondLst>
                                    <p:cond delay="0"/>
                                  </p:stCondLst>
                                  <p:childTnLst>
                                    <p:animEffect transition="out" filter="fade">
                                      <p:cBhvr>
                                        <p:cTn id="76" dur="400" tmFilter="0, 0; .2, .5; .8, .5; 1, 0"/>
                                        <p:tgtEl>
                                          <p:spTgt spid="16"/>
                                        </p:tgtEl>
                                      </p:cBhvr>
                                    </p:animEffect>
                                    <p:animScale>
                                      <p:cBhvr>
                                        <p:cTn id="77" dur="200" autoRev="1" fill="hold"/>
                                        <p:tgtEl>
                                          <p:spTgt spid="16"/>
                                        </p:tgtEl>
                                      </p:cBhvr>
                                      <p:by x="105000" y="105000"/>
                                    </p:animScale>
                                  </p:childTnLst>
                                </p:cTn>
                              </p:par>
                            </p:childTnLst>
                          </p:cTn>
                        </p:par>
                      </p:childTnLst>
                    </p:cTn>
                  </p:par>
                  <p:par>
                    <p:cTn id="78" fill="hold">
                      <p:stCondLst>
                        <p:cond delay="indefinite"/>
                      </p:stCondLst>
                      <p:childTnLst>
                        <p:par>
                          <p:cTn id="79" fill="hold">
                            <p:stCondLst>
                              <p:cond delay="0"/>
                            </p:stCondLst>
                            <p:childTnLst>
                              <p:par>
                                <p:cTn id="80" presetID="2" presetClass="entr" presetSubtype="2" fill="hold" grpId="0" nodeType="clickEffect">
                                  <p:stCondLst>
                                    <p:cond delay="0"/>
                                  </p:stCondLst>
                                  <p:childTnLst>
                                    <p:set>
                                      <p:cBhvr>
                                        <p:cTn id="81" dur="500" fill="hold">
                                          <p:stCondLst>
                                            <p:cond delay="0"/>
                                          </p:stCondLst>
                                        </p:cTn>
                                        <p:tgtEl>
                                          <p:spTgt spid="20"/>
                                        </p:tgtEl>
                                        <p:attrNameLst>
                                          <p:attrName>style.visibility</p:attrName>
                                        </p:attrNameLst>
                                      </p:cBhvr>
                                      <p:to>
                                        <p:strVal val="visible"/>
                                      </p:to>
                                    </p:set>
                                    <p:anim calcmode="lin" valueType="num">
                                      <p:cBhvr additive="base">
                                        <p:cTn id="82" dur="500" fill="hold"/>
                                        <p:tgtEl>
                                          <p:spTgt spid="20"/>
                                        </p:tgtEl>
                                        <p:attrNameLst>
                                          <p:attrName>ppt_x</p:attrName>
                                        </p:attrNameLst>
                                      </p:cBhvr>
                                      <p:tavLst>
                                        <p:tav tm="0">
                                          <p:val>
                                            <p:strVal val="1+#ppt_w/2"/>
                                          </p:val>
                                        </p:tav>
                                        <p:tav tm="100000">
                                          <p:val>
                                            <p:strVal val="#ppt_x"/>
                                          </p:val>
                                        </p:tav>
                                      </p:tavLst>
                                    </p:anim>
                                    <p:anim calcmode="lin" valueType="num">
                                      <p:cBhvr additive="base">
                                        <p:cTn id="83" dur="500" fill="hold"/>
                                        <p:tgtEl>
                                          <p:spTgt spid="20"/>
                                        </p:tgtEl>
                                        <p:attrNameLst>
                                          <p:attrName>ppt_y</p:attrName>
                                        </p:attrNameLst>
                                      </p:cBhvr>
                                      <p:tavLst>
                                        <p:tav tm="0">
                                          <p:val>
                                            <p:strVal val="#ppt_y"/>
                                          </p:val>
                                        </p:tav>
                                        <p:tav tm="100000">
                                          <p:val>
                                            <p:strVal val="#ppt_y"/>
                                          </p:val>
                                        </p:tav>
                                      </p:tavLst>
                                    </p:anim>
                                  </p:childTnLst>
                                </p:cTn>
                              </p:par>
                            </p:childTnLst>
                          </p:cTn>
                        </p:par>
                        <p:par>
                          <p:cTn id="84" fill="hold">
                            <p:stCondLst>
                              <p:cond delay="500"/>
                            </p:stCondLst>
                            <p:childTnLst>
                              <p:par>
                                <p:cTn id="85" presetID="23" presetClass="entr" presetSubtype="16" fill="hold" grpId="0" nodeType="afterEffect">
                                  <p:stCondLst>
                                    <p:cond delay="0"/>
                                  </p:stCondLst>
                                  <p:childTnLst>
                                    <p:set>
                                      <p:cBhvr>
                                        <p:cTn id="86" dur="1" fill="hold">
                                          <p:stCondLst>
                                            <p:cond delay="0"/>
                                          </p:stCondLst>
                                        </p:cTn>
                                        <p:tgtEl>
                                          <p:spTgt spid="11"/>
                                        </p:tgtEl>
                                        <p:attrNameLst>
                                          <p:attrName>style.visibility</p:attrName>
                                        </p:attrNameLst>
                                      </p:cBhvr>
                                      <p:to>
                                        <p:strVal val="visible"/>
                                      </p:to>
                                    </p:set>
                                    <p:anim calcmode="lin" valueType="num">
                                      <p:cBhvr>
                                        <p:cTn id="87" dur="500" fill="hold"/>
                                        <p:tgtEl>
                                          <p:spTgt spid="11"/>
                                        </p:tgtEl>
                                        <p:attrNameLst>
                                          <p:attrName>ppt_w</p:attrName>
                                        </p:attrNameLst>
                                      </p:cBhvr>
                                      <p:tavLst>
                                        <p:tav tm="0">
                                          <p:val>
                                            <p:fltVal val="0"/>
                                          </p:val>
                                        </p:tav>
                                        <p:tav tm="100000">
                                          <p:val>
                                            <p:strVal val="#ppt_w"/>
                                          </p:val>
                                        </p:tav>
                                      </p:tavLst>
                                    </p:anim>
                                    <p:anim calcmode="lin" valueType="num">
                                      <p:cBhvr>
                                        <p:cTn id="88" dur="500" fill="hold"/>
                                        <p:tgtEl>
                                          <p:spTgt spid="11"/>
                                        </p:tgtEl>
                                        <p:attrNameLst>
                                          <p:attrName>ppt_h</p:attrName>
                                        </p:attrNameLst>
                                      </p:cBhvr>
                                      <p:tavLst>
                                        <p:tav tm="0">
                                          <p:val>
                                            <p:fltVal val="0"/>
                                          </p:val>
                                        </p:tav>
                                        <p:tav tm="100000">
                                          <p:val>
                                            <p:strVal val="#ppt_h"/>
                                          </p:val>
                                        </p:tav>
                                      </p:tavLst>
                                    </p:anim>
                                  </p:childTnLst>
                                </p:cTn>
                              </p:par>
                            </p:childTnLst>
                          </p:cTn>
                        </p:par>
                        <p:par>
                          <p:cTn id="89" fill="hold">
                            <p:stCondLst>
                              <p:cond delay="1000"/>
                            </p:stCondLst>
                            <p:childTnLst>
                              <p:par>
                                <p:cTn id="90" presetID="10" presetClass="entr" presetSubtype="0" fill="hold" grpId="0" nodeType="afterEffect">
                                  <p:stCondLst>
                                    <p:cond delay="0"/>
                                  </p:stCondLst>
                                  <p:childTnLst>
                                    <p:set>
                                      <p:cBhvr>
                                        <p:cTn id="91" dur="1" fill="hold">
                                          <p:stCondLst>
                                            <p:cond delay="0"/>
                                          </p:stCondLst>
                                        </p:cTn>
                                        <p:tgtEl>
                                          <p:spTgt spid="17"/>
                                        </p:tgtEl>
                                        <p:attrNameLst>
                                          <p:attrName>style.visibility</p:attrName>
                                        </p:attrNameLst>
                                      </p:cBhvr>
                                      <p:to>
                                        <p:strVal val="visible"/>
                                      </p:to>
                                    </p:set>
                                    <p:animEffect transition="in" filter="fade">
                                      <p:cBhvr>
                                        <p:cTn id="92" dur="350"/>
                                        <p:tgtEl>
                                          <p:spTgt spid="17"/>
                                        </p:tgtEl>
                                      </p:cBhvr>
                                    </p:animEffect>
                                  </p:childTnLst>
                                </p:cTn>
                              </p:par>
                              <p:par>
                                <p:cTn id="93" presetID="26" presetClass="emph" presetSubtype="0" fill="hold" grpId="1" nodeType="withEffect">
                                  <p:stCondLst>
                                    <p:cond delay="0"/>
                                  </p:stCondLst>
                                  <p:childTnLst>
                                    <p:animEffect transition="out" filter="fade">
                                      <p:cBhvr>
                                        <p:cTn id="94" dur="400" tmFilter="0, 0; .2, .5; .8, .5; 1, 0"/>
                                        <p:tgtEl>
                                          <p:spTgt spid="17"/>
                                        </p:tgtEl>
                                      </p:cBhvr>
                                    </p:animEffect>
                                    <p:animScale>
                                      <p:cBhvr>
                                        <p:cTn id="95" dur="200" autoRev="1" fill="hold"/>
                                        <p:tgtEl>
                                          <p:spTgt spid="17"/>
                                        </p:tgtEl>
                                      </p:cBhvr>
                                      <p:by x="105000" y="105000"/>
                                    </p:animScale>
                                  </p:childTnLst>
                                </p:cTn>
                              </p:par>
                            </p:childTnLst>
                          </p:cTn>
                        </p:par>
                      </p:childTnLst>
                    </p:cTn>
                  </p:par>
                  <p:par>
                    <p:cTn id="96" fill="hold">
                      <p:stCondLst>
                        <p:cond delay="indefinite"/>
                      </p:stCondLst>
                      <p:childTnLst>
                        <p:par>
                          <p:cTn id="97" fill="hold">
                            <p:stCondLst>
                              <p:cond delay="0"/>
                            </p:stCondLst>
                            <p:childTnLst>
                              <p:par>
                                <p:cTn id="98" presetID="2" presetClass="entr" presetSubtype="2" fill="hold" grpId="0" nodeType="clickEffect">
                                  <p:stCondLst>
                                    <p:cond delay="0"/>
                                  </p:stCondLst>
                                  <p:childTnLst>
                                    <p:set>
                                      <p:cBhvr>
                                        <p:cTn id="99" dur="500" fill="hold">
                                          <p:stCondLst>
                                            <p:cond delay="0"/>
                                          </p:stCondLst>
                                        </p:cTn>
                                        <p:tgtEl>
                                          <p:spTgt spid="21"/>
                                        </p:tgtEl>
                                        <p:attrNameLst>
                                          <p:attrName>style.visibility</p:attrName>
                                        </p:attrNameLst>
                                      </p:cBhvr>
                                      <p:to>
                                        <p:strVal val="visible"/>
                                      </p:to>
                                    </p:set>
                                    <p:anim calcmode="lin" valueType="num">
                                      <p:cBhvr additive="base">
                                        <p:cTn id="100" dur="500" fill="hold"/>
                                        <p:tgtEl>
                                          <p:spTgt spid="21"/>
                                        </p:tgtEl>
                                        <p:attrNameLst>
                                          <p:attrName>ppt_x</p:attrName>
                                        </p:attrNameLst>
                                      </p:cBhvr>
                                      <p:tavLst>
                                        <p:tav tm="0">
                                          <p:val>
                                            <p:strVal val="1+#ppt_w/2"/>
                                          </p:val>
                                        </p:tav>
                                        <p:tav tm="100000">
                                          <p:val>
                                            <p:strVal val="#ppt_x"/>
                                          </p:val>
                                        </p:tav>
                                      </p:tavLst>
                                    </p:anim>
                                    <p:anim calcmode="lin" valueType="num">
                                      <p:cBhvr additive="base">
                                        <p:cTn id="101" dur="500" fill="hold"/>
                                        <p:tgtEl>
                                          <p:spTgt spid="21"/>
                                        </p:tgtEl>
                                        <p:attrNameLst>
                                          <p:attrName>ppt_y</p:attrName>
                                        </p:attrNameLst>
                                      </p:cBhvr>
                                      <p:tavLst>
                                        <p:tav tm="0">
                                          <p:val>
                                            <p:strVal val="#ppt_y"/>
                                          </p:val>
                                        </p:tav>
                                        <p:tav tm="100000">
                                          <p:val>
                                            <p:strVal val="#ppt_y"/>
                                          </p:val>
                                        </p:tav>
                                      </p:tavLst>
                                    </p:anim>
                                  </p:childTnLst>
                                </p:cTn>
                              </p:par>
                            </p:childTnLst>
                          </p:cTn>
                        </p:par>
                        <p:par>
                          <p:cTn id="102" fill="hold">
                            <p:stCondLst>
                              <p:cond delay="500"/>
                            </p:stCondLst>
                            <p:childTnLst>
                              <p:par>
                                <p:cTn id="103" presetID="23" presetClass="entr" presetSubtype="16" fill="hold" grpId="0" nodeType="afterEffect">
                                  <p:stCondLst>
                                    <p:cond delay="0"/>
                                  </p:stCondLst>
                                  <p:childTnLst>
                                    <p:set>
                                      <p:cBhvr>
                                        <p:cTn id="104" dur="1" fill="hold">
                                          <p:stCondLst>
                                            <p:cond delay="0"/>
                                          </p:stCondLst>
                                        </p:cTn>
                                        <p:tgtEl>
                                          <p:spTgt spid="4"/>
                                        </p:tgtEl>
                                        <p:attrNameLst>
                                          <p:attrName>style.visibility</p:attrName>
                                        </p:attrNameLst>
                                      </p:cBhvr>
                                      <p:to>
                                        <p:strVal val="visible"/>
                                      </p:to>
                                    </p:set>
                                    <p:anim calcmode="lin" valueType="num">
                                      <p:cBhvr>
                                        <p:cTn id="105" dur="500" fill="hold"/>
                                        <p:tgtEl>
                                          <p:spTgt spid="4"/>
                                        </p:tgtEl>
                                        <p:attrNameLst>
                                          <p:attrName>ppt_w</p:attrName>
                                        </p:attrNameLst>
                                      </p:cBhvr>
                                      <p:tavLst>
                                        <p:tav tm="0">
                                          <p:val>
                                            <p:fltVal val="0"/>
                                          </p:val>
                                        </p:tav>
                                        <p:tav tm="100000">
                                          <p:val>
                                            <p:strVal val="#ppt_w"/>
                                          </p:val>
                                        </p:tav>
                                      </p:tavLst>
                                    </p:anim>
                                    <p:anim calcmode="lin" valueType="num">
                                      <p:cBhvr>
                                        <p:cTn id="106" dur="500" fill="hold"/>
                                        <p:tgtEl>
                                          <p:spTgt spid="4"/>
                                        </p:tgtEl>
                                        <p:attrNameLst>
                                          <p:attrName>ppt_h</p:attrName>
                                        </p:attrNameLst>
                                      </p:cBhvr>
                                      <p:tavLst>
                                        <p:tav tm="0">
                                          <p:val>
                                            <p:fltVal val="0"/>
                                          </p:val>
                                        </p:tav>
                                        <p:tav tm="100000">
                                          <p:val>
                                            <p:strVal val="#ppt_h"/>
                                          </p:val>
                                        </p:tav>
                                      </p:tavLst>
                                    </p:anim>
                                  </p:childTnLst>
                                </p:cTn>
                              </p:par>
                            </p:childTnLst>
                          </p:cTn>
                        </p:par>
                        <p:par>
                          <p:cTn id="107" fill="hold">
                            <p:stCondLst>
                              <p:cond delay="1000"/>
                            </p:stCondLst>
                            <p:childTnLst>
                              <p:par>
                                <p:cTn id="108" presetID="10" presetClass="entr" presetSubtype="0" fill="hold" grpId="0" nodeType="afterEffect">
                                  <p:stCondLst>
                                    <p:cond delay="0"/>
                                  </p:stCondLst>
                                  <p:childTnLst>
                                    <p:set>
                                      <p:cBhvr>
                                        <p:cTn id="109" dur="1" fill="hold">
                                          <p:stCondLst>
                                            <p:cond delay="0"/>
                                          </p:stCondLst>
                                        </p:cTn>
                                        <p:tgtEl>
                                          <p:spTgt spid="25"/>
                                        </p:tgtEl>
                                        <p:attrNameLst>
                                          <p:attrName>style.visibility</p:attrName>
                                        </p:attrNameLst>
                                      </p:cBhvr>
                                      <p:to>
                                        <p:strVal val="visible"/>
                                      </p:to>
                                    </p:set>
                                    <p:animEffect transition="in" filter="fade">
                                      <p:cBhvr>
                                        <p:cTn id="110" dur="350"/>
                                        <p:tgtEl>
                                          <p:spTgt spid="25"/>
                                        </p:tgtEl>
                                      </p:cBhvr>
                                    </p:animEffect>
                                  </p:childTnLst>
                                </p:cTn>
                              </p:par>
                              <p:par>
                                <p:cTn id="111" presetID="26" presetClass="emph" presetSubtype="0" fill="hold" grpId="1" nodeType="withEffect">
                                  <p:stCondLst>
                                    <p:cond delay="0"/>
                                  </p:stCondLst>
                                  <p:childTnLst>
                                    <p:animEffect transition="out" filter="fade">
                                      <p:cBhvr>
                                        <p:cTn id="112" dur="400" tmFilter="0, 0; .2, .5; .8, .5; 1, 0"/>
                                        <p:tgtEl>
                                          <p:spTgt spid="25"/>
                                        </p:tgtEl>
                                      </p:cBhvr>
                                    </p:animEffect>
                                    <p:animScale>
                                      <p:cBhvr>
                                        <p:cTn id="113" dur="200" autoRev="1" fill="hold"/>
                                        <p:tgtEl>
                                          <p:spTgt spid="25"/>
                                        </p:tgtEl>
                                      </p:cBhvr>
                                      <p:by x="105000" y="105000"/>
                                    </p:animScale>
                                  </p:childTnLst>
                                </p:cTn>
                              </p:par>
                            </p:childTnLst>
                          </p:cTn>
                        </p:par>
                      </p:childTnLst>
                    </p:cTn>
                  </p:par>
                  <p:par>
                    <p:cTn id="114" fill="hold">
                      <p:stCondLst>
                        <p:cond delay="indefinite"/>
                      </p:stCondLst>
                      <p:childTnLst>
                        <p:par>
                          <p:cTn id="115" fill="hold">
                            <p:stCondLst>
                              <p:cond delay="0"/>
                            </p:stCondLst>
                            <p:childTnLst>
                              <p:par>
                                <p:cTn id="116" presetID="2" presetClass="entr" presetSubtype="2" fill="hold" grpId="0" nodeType="clickEffect">
                                  <p:stCondLst>
                                    <p:cond delay="0"/>
                                  </p:stCondLst>
                                  <p:childTnLst>
                                    <p:set>
                                      <p:cBhvr>
                                        <p:cTn id="117" dur="1" fill="hold">
                                          <p:stCondLst>
                                            <p:cond delay="0"/>
                                          </p:stCondLst>
                                        </p:cTn>
                                        <p:tgtEl>
                                          <p:spTgt spid="26"/>
                                        </p:tgtEl>
                                        <p:attrNameLst>
                                          <p:attrName>style.visibility</p:attrName>
                                        </p:attrNameLst>
                                      </p:cBhvr>
                                      <p:to>
                                        <p:strVal val="visible"/>
                                      </p:to>
                                    </p:set>
                                    <p:anim calcmode="lin" valueType="num">
                                      <p:cBhvr additive="base">
                                        <p:cTn id="118" dur="500" fill="hold"/>
                                        <p:tgtEl>
                                          <p:spTgt spid="26"/>
                                        </p:tgtEl>
                                        <p:attrNameLst>
                                          <p:attrName>ppt_x</p:attrName>
                                        </p:attrNameLst>
                                      </p:cBhvr>
                                      <p:tavLst>
                                        <p:tav tm="0">
                                          <p:val>
                                            <p:strVal val="1+#ppt_w/2"/>
                                          </p:val>
                                        </p:tav>
                                        <p:tav tm="100000">
                                          <p:val>
                                            <p:strVal val="#ppt_x"/>
                                          </p:val>
                                        </p:tav>
                                      </p:tavLst>
                                    </p:anim>
                                    <p:anim calcmode="lin" valueType="num">
                                      <p:cBhvr additive="base">
                                        <p:cTn id="119"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bldLvl="0" animBg="1"/>
      <p:bldP spid="7" grpId="0" bldLvl="0" animBg="1"/>
      <p:bldP spid="8" grpId="0" bldLvl="0" animBg="1"/>
      <p:bldP spid="9" grpId="0" bldLvl="0" animBg="1"/>
      <p:bldP spid="10" grpId="0" bldLvl="0" animBg="1"/>
      <p:bldP spid="11" grpId="0" bldLvl="0" animBg="1"/>
      <p:bldP spid="12" grpId="0" bldLvl="0" animBg="1"/>
      <p:bldP spid="13" grpId="0"/>
      <p:bldP spid="13" grpId="1"/>
      <p:bldP spid="14" grpId="0"/>
      <p:bldP spid="14" grpId="1"/>
      <p:bldP spid="15" grpId="0"/>
      <p:bldP spid="15" grpId="1"/>
      <p:bldP spid="16" grpId="0"/>
      <p:bldP spid="16" grpId="1"/>
      <p:bldP spid="17" grpId="0"/>
      <p:bldP spid="17" grpId="1"/>
      <p:bldP spid="18" grpId="0" bldLvl="0" animBg="1"/>
      <p:bldP spid="19" grpId="0" bldLvl="0" animBg="1"/>
      <p:bldP spid="20" grpId="0" bldLvl="0" animBg="1"/>
      <p:bldP spid="21" grpId="0" bldLvl="0" animBg="1"/>
      <p:bldP spid="4" grpId="0" bldLvl="0" animBg="1"/>
      <p:bldP spid="25" grpId="0"/>
      <p:bldP spid="25" grpId="1"/>
      <p:bldP spid="26" grpId="0" bldLvl="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58388" y="1909897"/>
            <a:ext cx="3386184" cy="2834250"/>
          </a:xfrm>
          <a:prstGeom prst="rect">
            <a:avLst/>
          </a:prstGeom>
        </p:spPr>
      </p:pic>
      <p:sp>
        <p:nvSpPr>
          <p:cNvPr id="11" name="TextBox 692"/>
          <p:cNvSpPr txBox="1"/>
          <p:nvPr/>
        </p:nvSpPr>
        <p:spPr>
          <a:xfrm>
            <a:off x="4877984" y="2324651"/>
            <a:ext cx="1107996" cy="2126224"/>
          </a:xfrm>
          <a:prstGeom prst="rect">
            <a:avLst/>
          </a:prstGeom>
          <a:noFill/>
        </p:spPr>
        <p:txBody>
          <a:bodyPr vert="eaVert" wrap="none" rtlCol="0">
            <a:spAutoFit/>
          </a:bodyPr>
          <a:lstStyle/>
          <a:p>
            <a:pPr algn="ctr"/>
            <a:r>
              <a:rPr lang="en-US" altLang="zh-CN" sz="6000" b="1" dirty="0">
                <a:solidFill>
                  <a:srgbClr val="365FAA"/>
                </a:solidFill>
                <a:latin typeface="微软雅黑" panose="020B0503020204020204" pitchFamily="34" charset="-122"/>
                <a:ea typeface="微软雅黑" panose="020B0503020204020204" pitchFamily="34" charset="-122"/>
              </a:rPr>
              <a:t>PART</a:t>
            </a:r>
            <a:endParaRPr lang="zh-CN" altLang="en-US" sz="6000" b="1" dirty="0">
              <a:solidFill>
                <a:srgbClr val="365FAA"/>
              </a:solidFill>
              <a:latin typeface="微软雅黑" panose="020B0503020204020204" pitchFamily="34" charset="-122"/>
              <a:ea typeface="微软雅黑" panose="020B0503020204020204" pitchFamily="34" charset="-122"/>
            </a:endParaRPr>
          </a:p>
        </p:txBody>
      </p:sp>
      <p:sp>
        <p:nvSpPr>
          <p:cNvPr id="12" name="矩形 11"/>
          <p:cNvSpPr/>
          <p:nvPr/>
        </p:nvSpPr>
        <p:spPr>
          <a:xfrm>
            <a:off x="11408229" y="2365888"/>
            <a:ext cx="783771" cy="2126224"/>
          </a:xfrm>
          <a:prstGeom prst="rect">
            <a:avLst/>
          </a:prstGeom>
          <a:solidFill>
            <a:srgbClr val="365FAA"/>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6"/>
          <p:cNvSpPr>
            <a:spLocks noChangeArrowheads="1"/>
          </p:cNvSpPr>
          <p:nvPr/>
        </p:nvSpPr>
        <p:spPr bwMode="auto">
          <a:xfrm>
            <a:off x="6223304" y="2986422"/>
            <a:ext cx="3262432"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rPr>
              <a:t>企业文化</a:t>
            </a:r>
            <a:endParaRPr lang="zh-CN" altLang="en-US" sz="6000" b="1"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4" name="文本框 9"/>
          <p:cNvSpPr txBox="1">
            <a:spLocks noChangeArrowheads="1"/>
          </p:cNvSpPr>
          <p:nvPr/>
        </p:nvSpPr>
        <p:spPr bwMode="auto">
          <a:xfrm>
            <a:off x="6277161" y="4002085"/>
            <a:ext cx="5267789"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Calibri" panose="020F0502020204030204" charset="0"/>
                <a:ea typeface="宋体" panose="02010600030101010101" pitchFamily="2" charset="-122"/>
              </a:defRPr>
            </a:lvl9pPr>
          </a:lstStyle>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rPr>
              <a:t>corporate culture</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r>
              <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sym typeface="+mn-ea"/>
              </a:rPr>
              <a:t>Open dusty memories of years to regain the good table of auld d table of</a:t>
            </a:r>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a:p>
            <a:endParaRPr lang="en-US" altLang="zh-CN" sz="1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5" name="文本框 16"/>
          <p:cNvSpPr>
            <a:spLocks noChangeArrowheads="1"/>
          </p:cNvSpPr>
          <p:nvPr/>
        </p:nvSpPr>
        <p:spPr bwMode="auto">
          <a:xfrm>
            <a:off x="6324193" y="2291078"/>
            <a:ext cx="172354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charset="0"/>
                <a:ea typeface="宋体" panose="02010600030101010101" pitchFamily="2" charset="-122"/>
              </a:defRPr>
            </a:lvl1pPr>
            <a:lvl2pPr marL="742950" indent="-285750">
              <a:defRPr>
                <a:solidFill>
                  <a:schemeClr val="tx1"/>
                </a:solidFill>
                <a:latin typeface="Calibri" panose="020F0502020204030204" charset="0"/>
                <a:ea typeface="宋体" panose="02010600030101010101" pitchFamily="2" charset="-122"/>
              </a:defRPr>
            </a:lvl2pPr>
            <a:lvl3pPr marL="1143000" indent="-228600">
              <a:defRPr>
                <a:solidFill>
                  <a:schemeClr val="tx1"/>
                </a:solidFill>
                <a:latin typeface="Calibri" panose="020F0502020204030204" charset="0"/>
                <a:ea typeface="宋体" panose="02010600030101010101" pitchFamily="2" charset="-122"/>
              </a:defRPr>
            </a:lvl3pPr>
            <a:lvl4pPr marL="1600200" indent="-228600">
              <a:defRPr>
                <a:solidFill>
                  <a:schemeClr val="tx1"/>
                </a:solidFill>
                <a:latin typeface="Calibri" panose="020F0502020204030204" charset="0"/>
                <a:ea typeface="宋体" panose="02010600030101010101" pitchFamily="2" charset="-122"/>
              </a:defRPr>
            </a:lvl4pPr>
            <a:lvl5pPr marL="2057400" indent="-228600">
              <a:defRPr>
                <a:solidFill>
                  <a:schemeClr val="tx1"/>
                </a:solidFill>
                <a:latin typeface="Calibri" panose="020F050202020403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r>
              <a:rPr lang="zh-CN" altLang="en-US" sz="4000" b="1" dirty="0">
                <a:solidFill>
                  <a:srgbClr val="365FAA"/>
                </a:solidFill>
                <a:latin typeface="微软雅黑" panose="020B0503020204020204" pitchFamily="34" charset="-122"/>
                <a:ea typeface="微软雅黑" panose="020B0503020204020204" pitchFamily="34" charset="-122"/>
              </a:rPr>
              <a:t>第三章</a:t>
            </a:r>
            <a:endParaRPr lang="zh-CN" altLang="en-US" sz="4000" b="1" dirty="0">
              <a:solidFill>
                <a:srgbClr val="365FAA"/>
              </a:solidFill>
              <a:latin typeface="微软雅黑" panose="020B0503020204020204" pitchFamily="34" charset="-122"/>
              <a:ea typeface="微软雅黑" panose="020B0503020204020204" pitchFamily="34" charset="-122"/>
            </a:endParaRPr>
          </a:p>
        </p:txBody>
      </p:sp>
      <p:sp>
        <p:nvSpPr>
          <p:cNvPr id="2" name="矩形 1"/>
          <p:cNvSpPr/>
          <p:nvPr/>
        </p:nvSpPr>
        <p:spPr>
          <a:xfrm>
            <a:off x="0" y="149545"/>
            <a:ext cx="1787236" cy="751002"/>
          </a:xfrm>
          <a:prstGeom prst="rect">
            <a:avLst/>
          </a:prstGeom>
          <a:blipFill rotWithShape="1">
            <a:blip r:embed="rId2"/>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mc:AlternateContent xmlns:mc="http://schemas.openxmlformats.org/markup-compatibility/2006">
    <mc:Choice xmlns:p14="http://schemas.microsoft.com/office/powerpoint/2010/main" Requires="p14">
      <p:transition spd="med" p14:dur="750">
        <p:newsflash/>
      </p:transition>
    </mc:Choice>
    <mc:Fallback>
      <p:transition spd="med">
        <p:newsflash/>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1+#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2" fill="hold" grpId="0" nodeType="after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1+#ppt_w/2"/>
                                          </p:val>
                                        </p:tav>
                                        <p:tav tm="100000">
                                          <p:val>
                                            <p:strVal val="#ppt_x"/>
                                          </p:val>
                                        </p:tav>
                                      </p:tavLst>
                                    </p:anim>
                                    <p:anim calcmode="lin" valueType="num">
                                      <p:cBhvr additive="base">
                                        <p:cTn id="13" dur="500" fill="hold"/>
                                        <p:tgtEl>
                                          <p:spTgt spid="12"/>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41" presetClass="entr" presetSubtype="0" fill="hold" grpId="0" nodeType="afterEffect">
                                  <p:stCondLst>
                                    <p:cond delay="0"/>
                                  </p:stCondLst>
                                  <p:iterate type="lt">
                                    <p:tmPct val="10000"/>
                                  </p:iterate>
                                  <p:childTnLst>
                                    <p:set>
                                      <p:cBhvr>
                                        <p:cTn id="16" dur="1" fill="hold">
                                          <p:stCondLst>
                                            <p:cond delay="0"/>
                                          </p:stCondLst>
                                        </p:cTn>
                                        <p:tgtEl>
                                          <p:spTgt spid="11"/>
                                        </p:tgtEl>
                                        <p:attrNameLst>
                                          <p:attrName>style.visibility</p:attrName>
                                        </p:attrNameLst>
                                      </p:cBhvr>
                                      <p:to>
                                        <p:strVal val="visible"/>
                                      </p:to>
                                    </p:set>
                                    <p:anim calcmode="lin" valueType="num">
                                      <p:cBhvr>
                                        <p:cTn id="17" dur="500" fill="hold"/>
                                        <p:tgtEl>
                                          <p:spTgt spid="11"/>
                                        </p:tgtEl>
                                        <p:attrNameLst>
                                          <p:attrName>ppt_x</p:attrName>
                                        </p:attrNameLst>
                                      </p:cBhvr>
                                      <p:tavLst>
                                        <p:tav tm="0">
                                          <p:val>
                                            <p:strVal val="#ppt_x"/>
                                          </p:val>
                                        </p:tav>
                                        <p:tav tm="50000">
                                          <p:val>
                                            <p:strVal val="#ppt_x+.1"/>
                                          </p:val>
                                        </p:tav>
                                        <p:tav tm="100000">
                                          <p:val>
                                            <p:strVal val="#ppt_x"/>
                                          </p:val>
                                        </p:tav>
                                      </p:tavLst>
                                    </p:anim>
                                    <p:anim calcmode="lin" valueType="num">
                                      <p:cBhvr>
                                        <p:cTn id="18" dur="500" fill="hold"/>
                                        <p:tgtEl>
                                          <p:spTgt spid="11"/>
                                        </p:tgtEl>
                                        <p:attrNameLst>
                                          <p:attrName>ppt_y</p:attrName>
                                        </p:attrNameLst>
                                      </p:cBhvr>
                                      <p:tavLst>
                                        <p:tav tm="0">
                                          <p:val>
                                            <p:strVal val="#ppt_y"/>
                                          </p:val>
                                        </p:tav>
                                        <p:tav tm="100000">
                                          <p:val>
                                            <p:strVal val="#ppt_y"/>
                                          </p:val>
                                        </p:tav>
                                      </p:tavLst>
                                    </p:anim>
                                    <p:anim calcmode="lin" valueType="num">
                                      <p:cBhvr>
                                        <p:cTn id="19" dur="500" fill="hold"/>
                                        <p:tgtEl>
                                          <p:spTgt spid="11"/>
                                        </p:tgtEl>
                                        <p:attrNameLst>
                                          <p:attrName>ppt_h</p:attrName>
                                        </p:attrNameLst>
                                      </p:cBhvr>
                                      <p:tavLst>
                                        <p:tav tm="0">
                                          <p:val>
                                            <p:strVal val="#ppt_h/10"/>
                                          </p:val>
                                        </p:tav>
                                        <p:tav tm="50000">
                                          <p:val>
                                            <p:strVal val="#ppt_h+.01"/>
                                          </p:val>
                                        </p:tav>
                                        <p:tav tm="100000">
                                          <p:val>
                                            <p:strVal val="#ppt_h"/>
                                          </p:val>
                                        </p:tav>
                                      </p:tavLst>
                                    </p:anim>
                                    <p:anim calcmode="lin" valueType="num">
                                      <p:cBhvr>
                                        <p:cTn id="20" dur="500" fill="hold"/>
                                        <p:tgtEl>
                                          <p:spTgt spid="11"/>
                                        </p:tgtEl>
                                        <p:attrNameLst>
                                          <p:attrName>ppt_w</p:attrName>
                                        </p:attrNameLst>
                                      </p:cBhvr>
                                      <p:tavLst>
                                        <p:tav tm="0">
                                          <p:val>
                                            <p:strVal val="#ppt_w/10"/>
                                          </p:val>
                                        </p:tav>
                                        <p:tav tm="50000">
                                          <p:val>
                                            <p:strVal val="#ppt_w+.01"/>
                                          </p:val>
                                        </p:tav>
                                        <p:tav tm="100000">
                                          <p:val>
                                            <p:strVal val="#ppt_w"/>
                                          </p:val>
                                        </p:tav>
                                      </p:tavLst>
                                    </p:anim>
                                    <p:animEffect transition="in" filter="fade">
                                      <p:cBhvr>
                                        <p:cTn id="21" dur="500" tmFilter="0,0; .5, 1; 1, 1"/>
                                        <p:tgtEl>
                                          <p:spTgt spid="11"/>
                                        </p:tgtEl>
                                      </p:cBhvr>
                                    </p:animEffect>
                                  </p:childTnLst>
                                </p:cTn>
                              </p:par>
                            </p:childTnLst>
                          </p:cTn>
                        </p:par>
                        <p:par>
                          <p:cTn id="22" fill="hold">
                            <p:stCondLst>
                              <p:cond delay="1649"/>
                            </p:stCondLst>
                            <p:childTnLst>
                              <p:par>
                                <p:cTn id="23" presetID="2" presetClass="entr" presetSubtype="2" decel="38000" fill="hold" grpId="0" nodeType="afterEffect">
                                  <p:stCondLst>
                                    <p:cond delay="0"/>
                                  </p:stCondLst>
                                  <p:childTnLst>
                                    <p:set>
                                      <p:cBhvr>
                                        <p:cTn id="24" dur="1" fill="hold">
                                          <p:stCondLst>
                                            <p:cond delay="0"/>
                                          </p:stCondLst>
                                        </p:cTn>
                                        <p:tgtEl>
                                          <p:spTgt spid="13"/>
                                        </p:tgtEl>
                                        <p:attrNameLst>
                                          <p:attrName>style.visibility</p:attrName>
                                        </p:attrNameLst>
                                      </p:cBhvr>
                                      <p:to>
                                        <p:strVal val="visible"/>
                                      </p:to>
                                    </p:set>
                                    <p:anim calcmode="lin" valueType="num">
                                      <p:cBhvr additive="base">
                                        <p:cTn id="25" dur="500" fill="hold"/>
                                        <p:tgtEl>
                                          <p:spTgt spid="13"/>
                                        </p:tgtEl>
                                        <p:attrNameLst>
                                          <p:attrName>ppt_x</p:attrName>
                                        </p:attrNameLst>
                                      </p:cBhvr>
                                      <p:tavLst>
                                        <p:tav tm="0">
                                          <p:val>
                                            <p:strVal val="1+#ppt_w/2"/>
                                          </p:val>
                                        </p:tav>
                                        <p:tav tm="100000">
                                          <p:val>
                                            <p:strVal val="#ppt_x"/>
                                          </p:val>
                                        </p:tav>
                                      </p:tavLst>
                                    </p:anim>
                                    <p:anim calcmode="lin" valueType="num">
                                      <p:cBhvr additive="base">
                                        <p:cTn id="26" dur="500" fill="hold"/>
                                        <p:tgtEl>
                                          <p:spTgt spid="13"/>
                                        </p:tgtEl>
                                        <p:attrNameLst>
                                          <p:attrName>ppt_y</p:attrName>
                                        </p:attrNameLst>
                                      </p:cBhvr>
                                      <p:tavLst>
                                        <p:tav tm="0">
                                          <p:val>
                                            <p:strVal val="#ppt_y"/>
                                          </p:val>
                                        </p:tav>
                                        <p:tav tm="100000">
                                          <p:val>
                                            <p:strVal val="#ppt_y"/>
                                          </p:val>
                                        </p:tav>
                                      </p:tavLst>
                                    </p:anim>
                                  </p:childTnLst>
                                </p:cTn>
                              </p:par>
                            </p:childTnLst>
                          </p:cTn>
                        </p:par>
                        <p:par>
                          <p:cTn id="27" fill="hold">
                            <p:stCondLst>
                              <p:cond delay="2149"/>
                            </p:stCondLst>
                            <p:childTnLst>
                              <p:par>
                                <p:cTn id="28" presetID="2" presetClass="entr" presetSubtype="4"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 calcmode="lin" valueType="num">
                                      <p:cBhvr additive="base">
                                        <p:cTn id="30" dur="750" fill="hold"/>
                                        <p:tgtEl>
                                          <p:spTgt spid="14"/>
                                        </p:tgtEl>
                                        <p:attrNameLst>
                                          <p:attrName>ppt_x</p:attrName>
                                        </p:attrNameLst>
                                      </p:cBhvr>
                                      <p:tavLst>
                                        <p:tav tm="0">
                                          <p:val>
                                            <p:strVal val="#ppt_x"/>
                                          </p:val>
                                        </p:tav>
                                        <p:tav tm="100000">
                                          <p:val>
                                            <p:strVal val="#ppt_x"/>
                                          </p:val>
                                        </p:tav>
                                      </p:tavLst>
                                    </p:anim>
                                    <p:anim calcmode="lin" valueType="num">
                                      <p:cBhvr additive="base">
                                        <p:cTn id="31" dur="750" fill="hold"/>
                                        <p:tgtEl>
                                          <p:spTgt spid="14"/>
                                        </p:tgtEl>
                                        <p:attrNameLst>
                                          <p:attrName>ppt_y</p:attrName>
                                        </p:attrNameLst>
                                      </p:cBhvr>
                                      <p:tavLst>
                                        <p:tav tm="0">
                                          <p:val>
                                            <p:strVal val="1+#ppt_h/2"/>
                                          </p:val>
                                        </p:tav>
                                        <p:tav tm="100000">
                                          <p:val>
                                            <p:strVal val="#ppt_y"/>
                                          </p:val>
                                        </p:tav>
                                      </p:tavLst>
                                    </p:anim>
                                  </p:childTnLst>
                                </p:cTn>
                              </p:par>
                            </p:childTnLst>
                          </p:cTn>
                        </p:par>
                        <p:par>
                          <p:cTn id="32" fill="hold">
                            <p:stCondLst>
                              <p:cond delay="3149"/>
                            </p:stCondLst>
                            <p:childTnLst>
                              <p:par>
                                <p:cTn id="33" presetID="2" presetClass="entr" presetSubtype="1" decel="3800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 calcmode="lin" valueType="num">
                                      <p:cBhvr additive="base">
                                        <p:cTn id="35" dur="500" fill="hold"/>
                                        <p:tgtEl>
                                          <p:spTgt spid="15"/>
                                        </p:tgtEl>
                                        <p:attrNameLst>
                                          <p:attrName>ppt_x</p:attrName>
                                        </p:attrNameLst>
                                      </p:cBhvr>
                                      <p:tavLst>
                                        <p:tav tm="0">
                                          <p:val>
                                            <p:strVal val="#ppt_x"/>
                                          </p:val>
                                        </p:tav>
                                        <p:tav tm="100000">
                                          <p:val>
                                            <p:strVal val="#ppt_x"/>
                                          </p:val>
                                        </p:tav>
                                      </p:tavLst>
                                    </p:anim>
                                    <p:anim calcmode="lin" valueType="num">
                                      <p:cBhvr additive="base">
                                        <p:cTn id="3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p:bldP spid="14" grpId="0"/>
      <p:bldP spid="15" grpId="0"/>
    </p:bldLst>
  </p:timing>
</p:sld>
</file>

<file path=ppt/tags/tag1.xml><?xml version="1.0" encoding="utf-8"?>
<p:tagLst xmlns:p="http://schemas.openxmlformats.org/presentationml/2006/main">
  <p:tag name="KSO_WM_UNIT_PLACING_PICTURE_USER_VIEWPORT" val="{&quot;height&quot;:6853,&quot;width&quot;:4830}"/>
</p:tagLst>
</file>

<file path=ppt/tags/tag10.xml><?xml version="1.0" encoding="utf-8"?>
<p:tagLst xmlns:p="http://schemas.openxmlformats.org/presentationml/2006/main">
  <p:tag name="KSO_WM_UNIT_PLACING_PICTURE_USER_VIEWPORT" val="{&quot;height&quot;:1182.6803149606299,&quot;width&quot;:2814.544881889764}"/>
</p:tagLst>
</file>

<file path=ppt/tags/tag11.xml><?xml version="1.0" encoding="utf-8"?>
<p:tagLst xmlns:p="http://schemas.openxmlformats.org/presentationml/2006/main">
  <p:tag name="KSO_WM_UNIT_PLACING_PICTURE_USER_VIEWPORT" val="{&quot;height&quot;:8340,&quot;width&quot;:15780}"/>
</p:tagLst>
</file>

<file path=ppt/tags/tag12.xml><?xml version="1.0" encoding="utf-8"?>
<p:tagLst xmlns:p="http://schemas.openxmlformats.org/presentationml/2006/main">
  <p:tag name="MH" val="20160203101803"/>
  <p:tag name="MH_LIBRARY" val="GRAPHIC"/>
  <p:tag name="MH_TYPE" val="Title"/>
  <p:tag name="MH_ORDER" val="1"/>
</p:tagLst>
</file>

<file path=ppt/tags/tag13.xml><?xml version="1.0" encoding="utf-8"?>
<p:tagLst xmlns:p="http://schemas.openxmlformats.org/presentationml/2006/main">
  <p:tag name="MH" val="20160203101803"/>
  <p:tag name="MH_LIBRARY" val="GRAPHIC"/>
  <p:tag name="MH_TYPE" val="Title"/>
  <p:tag name="MH_ORDER" val="1"/>
</p:tagLst>
</file>

<file path=ppt/tags/tag14.xml><?xml version="1.0" encoding="utf-8"?>
<p:tagLst xmlns:p="http://schemas.openxmlformats.org/presentationml/2006/main">
  <p:tag name="MH" val="20160203101803"/>
  <p:tag name="MH_LIBRARY" val="GRAPHIC"/>
  <p:tag name="MH_TYPE" val="Title"/>
  <p:tag name="MH_ORDER" val="1"/>
</p:tagLst>
</file>

<file path=ppt/tags/tag15.xml><?xml version="1.0" encoding="utf-8"?>
<p:tagLst xmlns:p="http://schemas.openxmlformats.org/presentationml/2006/main">
  <p:tag name="MH" val="20160203101803"/>
  <p:tag name="MH_LIBRARY" val="GRAPHIC"/>
  <p:tag name="MH_TYPE" val="Title"/>
  <p:tag name="MH_ORDER" val="1"/>
</p:tagLst>
</file>

<file path=ppt/tags/tag16.xml><?xml version="1.0" encoding="utf-8"?>
<p:tagLst xmlns:p="http://schemas.openxmlformats.org/presentationml/2006/main">
  <p:tag name="MH" val="20160203101803"/>
  <p:tag name="MH_LIBRARY" val="GRAPHIC"/>
  <p:tag name="MH_TYPE" val="Title"/>
  <p:tag name="MH_ORDER" val="1"/>
</p:tagLst>
</file>

<file path=ppt/tags/tag17.xml><?xml version="1.0" encoding="utf-8"?>
<p:tagLst xmlns:p="http://schemas.openxmlformats.org/presentationml/2006/main">
  <p:tag name="MH" val="20160203101803"/>
  <p:tag name="MH_LIBRARY" val="GRAPHIC"/>
  <p:tag name="MH_TYPE" val="Title"/>
  <p:tag name="MH_ORDER" val="1"/>
</p:tagLst>
</file>

<file path=ppt/tags/tag18.xml><?xml version="1.0" encoding="utf-8"?>
<p:tagLst xmlns:p="http://schemas.openxmlformats.org/presentationml/2006/main">
  <p:tag name="MH" val="20160203101803"/>
  <p:tag name="MH_LIBRARY" val="GRAPHIC"/>
  <p:tag name="MH_TYPE" val="Other"/>
  <p:tag name="MH_ORDER" val="2"/>
</p:tagLst>
</file>

<file path=ppt/tags/tag19.xml><?xml version="1.0" encoding="utf-8"?>
<p:tagLst xmlns:p="http://schemas.openxmlformats.org/presentationml/2006/main">
  <p:tag name="MH" val="20160202215101"/>
  <p:tag name="MH_LIBRARY" val="GRAPHIC"/>
  <p:tag name="MH_TYPE" val="Other"/>
  <p:tag name="MH_ORDER" val="9"/>
</p:tagLst>
</file>

<file path=ppt/tags/tag2.xml><?xml version="1.0" encoding="utf-8"?>
<p:tagLst xmlns:p="http://schemas.openxmlformats.org/presentationml/2006/main">
  <p:tag name="MH" val="20160203101803"/>
  <p:tag name="MH_LIBRARY" val="GRAPHIC"/>
  <p:tag name="MH_TYPE" val="Other"/>
  <p:tag name="MH_ORDER" val="2"/>
</p:tagLst>
</file>

<file path=ppt/tags/tag20.xml><?xml version="1.0" encoding="utf-8"?>
<p:tagLst xmlns:p="http://schemas.openxmlformats.org/presentationml/2006/main">
  <p:tag name="ISPRING_PRESENTATION_TITLE" val="蓝色大气时尚框架完整公司简介模板"/>
  <p:tag name="COMMONDATA" val="eyJoZGlkIjoiZDgxNDE3ZTFmNzQ3NTVhNmJlZTMyYzJiZDFmMTM4NjIifQ=="/>
</p:tagLst>
</file>

<file path=ppt/tags/tag3.xml><?xml version="1.0" encoding="utf-8"?>
<p:tagLst xmlns:p="http://schemas.openxmlformats.org/presentationml/2006/main">
  <p:tag name="MH" val="20160203101803"/>
  <p:tag name="MH_LIBRARY" val="GRAPHIC"/>
  <p:tag name="MH_TYPE" val="Title"/>
  <p:tag name="MH_ORDER" val="1"/>
</p:tagLst>
</file>

<file path=ppt/tags/tag4.xml><?xml version="1.0" encoding="utf-8"?>
<p:tagLst xmlns:p="http://schemas.openxmlformats.org/presentationml/2006/main">
  <p:tag name="MH" val="20160203101803"/>
  <p:tag name="MH_LIBRARY" val="GRAPHIC"/>
  <p:tag name="MH_TYPE" val="Other"/>
  <p:tag name="MH_ORDER" val="2"/>
</p:tagLst>
</file>

<file path=ppt/tags/tag5.xml><?xml version="1.0" encoding="utf-8"?>
<p:tagLst xmlns:p="http://schemas.openxmlformats.org/presentationml/2006/main">
  <p:tag name="MH" val="20160203101803"/>
  <p:tag name="MH_LIBRARY" val="GRAPHIC"/>
  <p:tag name="MH_TYPE" val="Title"/>
  <p:tag name="MH_ORDER" val="1"/>
</p:tagLst>
</file>

<file path=ppt/tags/tag6.xml><?xml version="1.0" encoding="utf-8"?>
<p:tagLst xmlns:p="http://schemas.openxmlformats.org/presentationml/2006/main">
  <p:tag name="MH" val="20160203101803"/>
  <p:tag name="MH_LIBRARY" val="GRAPHIC"/>
  <p:tag name="MH_TYPE" val="Other"/>
  <p:tag name="MH_ORDER" val="2"/>
</p:tagLst>
</file>

<file path=ppt/tags/tag7.xml><?xml version="1.0" encoding="utf-8"?>
<p:tagLst xmlns:p="http://schemas.openxmlformats.org/presentationml/2006/main">
  <p:tag name="MH" val="20160203101803"/>
  <p:tag name="MH_LIBRARY" val="GRAPHIC"/>
  <p:tag name="MH_TYPE" val="Title"/>
  <p:tag name="MH_ORDER" val="1"/>
</p:tagLst>
</file>

<file path=ppt/tags/tag8.xml><?xml version="1.0" encoding="utf-8"?>
<p:tagLst xmlns:p="http://schemas.openxmlformats.org/presentationml/2006/main">
  <p:tag name="MH" val="20160203101803"/>
  <p:tag name="MH_LIBRARY" val="GRAPHIC"/>
  <p:tag name="MH_TYPE" val="Other"/>
  <p:tag name="MH_ORDER" val="2"/>
</p:tagLst>
</file>

<file path=ppt/tags/tag9.xml><?xml version="1.0" encoding="utf-8"?>
<p:tagLst xmlns:p="http://schemas.openxmlformats.org/presentationml/2006/main">
  <p:tag name="MH" val="20160203101803"/>
  <p:tag name="MH_LIBRARY" val="GRAPHIC"/>
  <p:tag name="MH_TYPE" val="Title"/>
  <p:tag name="MH_ORDER" val="1"/>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8165</Words>
  <Application>WPS 演示</Application>
  <PresentationFormat>宽屏</PresentationFormat>
  <Paragraphs>570</Paragraphs>
  <Slides>45</Slides>
  <Notes>30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45</vt:i4>
      </vt:variant>
    </vt:vector>
  </HeadingPairs>
  <TitlesOfParts>
    <vt:vector size="64" baseType="lpstr">
      <vt:lpstr>Arial</vt:lpstr>
      <vt:lpstr>宋体</vt:lpstr>
      <vt:lpstr>Wingdings</vt:lpstr>
      <vt:lpstr>微软雅黑</vt:lpstr>
      <vt:lpstr>Kartika</vt:lpstr>
      <vt:lpstr>DejaVu Math TeX Gyre</vt:lpstr>
      <vt:lpstr>方正姚体</vt:lpstr>
      <vt:lpstr>Calibri</vt:lpstr>
      <vt:lpstr>Impact</vt:lpstr>
      <vt:lpstr>华文细黑</vt:lpstr>
      <vt:lpstr>Arial Unicode MS</vt:lpstr>
      <vt:lpstr>Arial Unicode MS</vt:lpstr>
      <vt:lpstr>Calibri Light</vt:lpstr>
      <vt:lpstr>Arial</vt:lpstr>
      <vt:lpstr>Microsoft YaHei UI</vt:lpstr>
      <vt:lpstr>AVGmdBU</vt:lpstr>
      <vt:lpstr>PMingLiU</vt:lpstr>
      <vt:lpstr>AMGDT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蓝色大气时尚框架完整公司简介模板</dc:title>
  <dc:creator>PC</dc:creator>
  <cp:lastModifiedBy>九灬</cp:lastModifiedBy>
  <cp:revision>364</cp:revision>
  <dcterms:created xsi:type="dcterms:W3CDTF">2016-07-22T16:15:00Z</dcterms:created>
  <dcterms:modified xsi:type="dcterms:W3CDTF">2022-06-07T01:34:14Z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83C3925778EB42B7A35BA288B015DCF3</vt:lpwstr>
  </property>
  <property fmtid="{D5CDD505-2E9C-101B-9397-08002B2CF9AE}" pid="3" name="KSOProductBuildVer">
    <vt:lpwstr>2052-11.1.0.11372</vt:lpwstr>
  </property>
</Properties>
</file>